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5" r:id="rId3"/>
    <p:sldMasterId id="2147483673" r:id="rId4"/>
  </p:sldMasterIdLst>
  <p:notesMasterIdLst>
    <p:notesMasterId r:id="rId29"/>
  </p:notesMasterIdLst>
  <p:sldIdLst>
    <p:sldId id="259" r:id="rId5"/>
    <p:sldId id="258" r:id="rId6"/>
    <p:sldId id="257" r:id="rId7"/>
    <p:sldId id="294" r:id="rId8"/>
    <p:sldId id="286" r:id="rId9"/>
    <p:sldId id="469" r:id="rId10"/>
    <p:sldId id="478" r:id="rId11"/>
    <p:sldId id="479" r:id="rId12"/>
    <p:sldId id="480" r:id="rId13"/>
    <p:sldId id="481" r:id="rId14"/>
    <p:sldId id="482" r:id="rId15"/>
    <p:sldId id="483" r:id="rId16"/>
    <p:sldId id="487" r:id="rId17"/>
    <p:sldId id="488" r:id="rId18"/>
    <p:sldId id="484" r:id="rId19"/>
    <p:sldId id="489" r:id="rId20"/>
    <p:sldId id="485" r:id="rId21"/>
    <p:sldId id="471" r:id="rId22"/>
    <p:sldId id="486" r:id="rId23"/>
    <p:sldId id="473" r:id="rId24"/>
    <p:sldId id="474" r:id="rId25"/>
    <p:sldId id="475" r:id="rId26"/>
    <p:sldId id="261" r:id="rId27"/>
    <p:sldId id="263" r:id="rId28"/>
  </p:sldIdLst>
  <p:sldSz cx="12192000" cy="6858000"/>
  <p:notesSz cx="7053263" cy="93091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 Abuyuan" initials="CA" lastIdx="4" clrIdx="0">
    <p:extLst>
      <p:ext uri="{19B8F6BF-5375-455C-9EA6-DF929625EA0E}">
        <p15:presenceInfo xmlns:p15="http://schemas.microsoft.com/office/powerpoint/2012/main" userId="S::cabuyuan@cnfa.org::480fd471-7810-474f-9ff7-089ed9bb51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036955-9A2E-44FB-9E47-723875CBCA68}" v="18" dt="2020-06-15T16:45:08.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39"/>
    <p:restoredTop sz="94707"/>
  </p:normalViewPr>
  <p:slideViewPr>
    <p:cSldViewPr snapToGrid="0" snapToObjects="1">
      <p:cViewPr varScale="1">
        <p:scale>
          <a:sx n="68" d="100"/>
          <a:sy n="68" d="100"/>
        </p:scale>
        <p:origin x="10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5T11:49:32.020" idx="3">
    <p:pos x="1631" y="1125"/>
    <p:text>Is this included if Rusty is not presenting?</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x-none"/>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1738AAC5-03EE-1246-A1F3-620D5DF99480}" type="datetimeFigureOut">
              <a:rPr lang="x-none" smtClean="0"/>
              <a:t>6/17/2020</a:t>
            </a:fld>
            <a:endParaRPr lang="x-none"/>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x-none"/>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x-none"/>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C1C6854C-352C-C444-86D7-4EBCC0EAA86A}" type="slidenum">
              <a:rPr lang="x-none" smtClean="0"/>
              <a:t>‹#›</a:t>
            </a:fld>
            <a:endParaRPr lang="x-none"/>
          </a:p>
        </p:txBody>
      </p:sp>
    </p:spTree>
    <p:extLst>
      <p:ext uri="{BB962C8B-B14F-4D97-AF65-F5344CB8AC3E}">
        <p14:creationId xmlns:p14="http://schemas.microsoft.com/office/powerpoint/2010/main" val="1891768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4974">
              <a:defRPr/>
            </a:pPr>
            <a:fld id="{D7D49474-F59A-4FD3-B811-F75A89B6BBA1}" type="slidenum">
              <a:rPr lang="en-US">
                <a:solidFill>
                  <a:prstClr val="black"/>
                </a:solidFill>
                <a:latin typeface="Calibri" panose="020F0502020204030204"/>
              </a:rPr>
              <a:pPr defTabSz="9349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81708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Drones are real. I have brokered a couple of load to DRC on Astral Aviation.</a:t>
            </a:r>
          </a:p>
        </p:txBody>
      </p:sp>
      <p:sp>
        <p:nvSpPr>
          <p:cNvPr id="4" name="Slide Number Placeholder 3"/>
          <p:cNvSpPr>
            <a:spLocks noGrp="1"/>
          </p:cNvSpPr>
          <p:nvPr>
            <p:ph type="sldNum" sz="quarter" idx="5"/>
          </p:nvPr>
        </p:nvSpPr>
        <p:spPr/>
        <p:txBody>
          <a:bodyPr/>
          <a:lstStyle/>
          <a:p>
            <a:fld id="{C1C6854C-352C-C444-86D7-4EBCC0EAA86A}" type="slidenum">
              <a:rPr lang="x-none" smtClean="0"/>
              <a:t>22</a:t>
            </a:fld>
            <a:endParaRPr lang="x-none"/>
          </a:p>
        </p:txBody>
      </p:sp>
    </p:spTree>
    <p:extLst>
      <p:ext uri="{BB962C8B-B14F-4D97-AF65-F5344CB8AC3E}">
        <p14:creationId xmlns:p14="http://schemas.microsoft.com/office/powerpoint/2010/main" val="109933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No more handshakes! Hence why Spock is there.</a:t>
            </a:r>
          </a:p>
        </p:txBody>
      </p:sp>
      <p:sp>
        <p:nvSpPr>
          <p:cNvPr id="4" name="Slide Number Placeholder 3"/>
          <p:cNvSpPr>
            <a:spLocks noGrp="1"/>
          </p:cNvSpPr>
          <p:nvPr>
            <p:ph type="sldNum" sz="quarter" idx="5"/>
          </p:nvPr>
        </p:nvSpPr>
        <p:spPr/>
        <p:txBody>
          <a:bodyPr/>
          <a:lstStyle/>
          <a:p>
            <a:fld id="{C1C6854C-352C-C444-86D7-4EBCC0EAA86A}" type="slidenum">
              <a:rPr lang="x-none" smtClean="0"/>
              <a:t>24</a:t>
            </a:fld>
            <a:endParaRPr lang="x-none"/>
          </a:p>
        </p:txBody>
      </p:sp>
    </p:spTree>
    <p:extLst>
      <p:ext uri="{BB962C8B-B14F-4D97-AF65-F5344CB8AC3E}">
        <p14:creationId xmlns:p14="http://schemas.microsoft.com/office/powerpoint/2010/main" val="158766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4497-1AB2-0D42-9E8B-30DF6728298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B5D42B54-79A1-0245-A903-5DF9DD6D3D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32386F75-A421-0446-9991-554CE4331C74}"/>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5" name="Footer Placeholder 4">
            <a:extLst>
              <a:ext uri="{FF2B5EF4-FFF2-40B4-BE49-F238E27FC236}">
                <a16:creationId xmlns:a16="http://schemas.microsoft.com/office/drawing/2014/main" id="{18C54F79-B85A-164C-A680-A02A9E61F6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530E46C-ACA2-764B-A0E8-0D27DD5DF024}"/>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215233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D5BE-ECB1-4643-8A78-C2C68E755CBD}"/>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7F0FDE1A-09A3-9349-8C3D-FC8369ABC7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87879D-EEE0-C34C-8EF4-929D5AB9FFE2}"/>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5" name="Footer Placeholder 4">
            <a:extLst>
              <a:ext uri="{FF2B5EF4-FFF2-40B4-BE49-F238E27FC236}">
                <a16:creationId xmlns:a16="http://schemas.microsoft.com/office/drawing/2014/main" id="{95FEAD55-6BF9-2F4E-9B7C-6467CBFF2AC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614C788-BC16-E44F-A746-CBD701E48A25}"/>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308865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1C221C-FC79-D841-8F44-03968D3E79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D098EAE1-1662-B641-ADBD-DF1731E4FA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A623E8CA-2A6B-7340-B553-83CA16EB3E15}"/>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5" name="Footer Placeholder 4">
            <a:extLst>
              <a:ext uri="{FF2B5EF4-FFF2-40B4-BE49-F238E27FC236}">
                <a16:creationId xmlns:a16="http://schemas.microsoft.com/office/drawing/2014/main" id="{DD2F4995-1F6D-DE4E-ADC3-CDA87EEB5FB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485B101-F505-3747-B25F-B90D379836D5}"/>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143239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84F4-5B38-4E68-A54A-3C3E18A84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2B5E1-A515-458A-A35B-8E8AC56F0E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CB8BD7-994E-4238-8854-397BD7C8D2BA}"/>
              </a:ext>
            </a:extLst>
          </p:cNvPr>
          <p:cNvSpPr>
            <a:spLocks noGrp="1"/>
          </p:cNvSpPr>
          <p:nvPr>
            <p:ph type="dt" sz="half" idx="10"/>
          </p:nvPr>
        </p:nvSpPr>
        <p:spPr/>
        <p:txBody>
          <a:bodyPr/>
          <a:lstStyle/>
          <a:p>
            <a:fld id="{4C137F3D-5EDE-47AF-935B-0B43CF331F6F}" type="datetimeFigureOut">
              <a:rPr lang="en-US" smtClean="0"/>
              <a:t>6/17/2020</a:t>
            </a:fld>
            <a:endParaRPr lang="en-US"/>
          </a:p>
        </p:txBody>
      </p:sp>
      <p:sp>
        <p:nvSpPr>
          <p:cNvPr id="5" name="Footer Placeholder 4">
            <a:extLst>
              <a:ext uri="{FF2B5EF4-FFF2-40B4-BE49-F238E27FC236}">
                <a16:creationId xmlns:a16="http://schemas.microsoft.com/office/drawing/2014/main" id="{B1FC774A-393A-420F-9A7A-9C8419909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1EF54-A609-4FCB-B05B-DACA4E99C921}"/>
              </a:ext>
            </a:extLst>
          </p:cNvPr>
          <p:cNvSpPr>
            <a:spLocks noGrp="1"/>
          </p:cNvSpPr>
          <p:nvPr>
            <p:ph type="sldNum" sz="quarter" idx="12"/>
          </p:nvPr>
        </p:nvSpPr>
        <p:spPr/>
        <p:txBody>
          <a:bodyPr/>
          <a:lstStyle/>
          <a:p>
            <a:fld id="{36A94EB0-E202-439F-9685-A4C76B623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5266A469-4590-4C12-A495-F4CDC87661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5169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A3FB-66ED-4C7D-B4F8-B66981166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EE4F10-2711-471D-82D5-85D390AE1B55}"/>
              </a:ext>
            </a:extLst>
          </p:cNvPr>
          <p:cNvSpPr>
            <a:spLocks noGrp="1"/>
          </p:cNvSpPr>
          <p:nvPr>
            <p:ph type="dt" sz="half" idx="10"/>
          </p:nvPr>
        </p:nvSpPr>
        <p:spPr/>
        <p:txBody>
          <a:bodyPr/>
          <a:lstStyle/>
          <a:p>
            <a:fld id="{4C137F3D-5EDE-47AF-935B-0B43CF331F6F}" type="datetimeFigureOut">
              <a:rPr lang="en-US" smtClean="0"/>
              <a:pPr/>
              <a:t>6/17/2020</a:t>
            </a:fld>
            <a:endParaRPr lang="en-US" dirty="0"/>
          </a:p>
        </p:txBody>
      </p:sp>
      <p:sp>
        <p:nvSpPr>
          <p:cNvPr id="4" name="Footer Placeholder 3">
            <a:extLst>
              <a:ext uri="{FF2B5EF4-FFF2-40B4-BE49-F238E27FC236}">
                <a16:creationId xmlns:a16="http://schemas.microsoft.com/office/drawing/2014/main" id="{3DAB6488-1F76-448F-A00B-F40289EA3F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36A151-3831-44D0-9DFB-5F634560ED34}"/>
              </a:ext>
            </a:extLst>
          </p:cNvPr>
          <p:cNvSpPr>
            <a:spLocks noGrp="1"/>
          </p:cNvSpPr>
          <p:nvPr>
            <p:ph type="sldNum" sz="quarter" idx="12"/>
          </p:nvPr>
        </p:nvSpPr>
        <p:spPr/>
        <p:txBody>
          <a:bodyPr/>
          <a:lstStyle/>
          <a:p>
            <a:fld id="{36A94EB0-E202-439F-9685-A4C76B623013}" type="slidenum">
              <a:rPr lang="en-US" smtClean="0"/>
              <a:pPr/>
              <a:t>‹#›</a:t>
            </a:fld>
            <a:endParaRPr lang="en-US" dirty="0"/>
          </a:p>
        </p:txBody>
      </p:sp>
      <p:pic>
        <p:nvPicPr>
          <p:cNvPr id="7" name="Picture 6" descr="A picture containing clock&#10;&#10;Description automatically generated">
            <a:extLst>
              <a:ext uri="{FF2B5EF4-FFF2-40B4-BE49-F238E27FC236}">
                <a16:creationId xmlns:a16="http://schemas.microsoft.com/office/drawing/2014/main" id="{E404930E-615D-4F6A-951D-23331B58E0F2}"/>
              </a:ext>
            </a:extLst>
          </p:cNvPr>
          <p:cNvPicPr>
            <a:picLocks noChangeAspect="1"/>
          </p:cNvPicPr>
          <p:nvPr userDrawn="1"/>
        </p:nvPicPr>
        <p:blipFill>
          <a:blip r:embed="rId2"/>
          <a:stretch>
            <a:fillRect/>
          </a:stretch>
        </p:blipFill>
        <p:spPr>
          <a:xfrm>
            <a:off x="0" y="928687"/>
            <a:ext cx="12192000" cy="5000625"/>
          </a:xfrm>
          <a:prstGeom prst="rect">
            <a:avLst/>
          </a:prstGeom>
        </p:spPr>
      </p:pic>
    </p:spTree>
    <p:extLst>
      <p:ext uri="{BB962C8B-B14F-4D97-AF65-F5344CB8AC3E}">
        <p14:creationId xmlns:p14="http://schemas.microsoft.com/office/powerpoint/2010/main" val="2079243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E56B-472D-4FBF-9AA7-6F1973D0F1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DDB4E2-E7D8-4E8E-90CE-A615477F31B9}"/>
              </a:ext>
            </a:extLst>
          </p:cNvPr>
          <p:cNvSpPr>
            <a:spLocks noGrp="1"/>
          </p:cNvSpPr>
          <p:nvPr>
            <p:ph type="dt" sz="half" idx="10"/>
          </p:nvPr>
        </p:nvSpPr>
        <p:spPr/>
        <p:txBody>
          <a:bodyPr/>
          <a:lstStyle/>
          <a:p>
            <a:fld id="{4C137F3D-5EDE-47AF-935B-0B43CF331F6F}" type="datetimeFigureOut">
              <a:rPr lang="en-US" smtClean="0"/>
              <a:pPr/>
              <a:t>6/17/2020</a:t>
            </a:fld>
            <a:endParaRPr lang="en-US" dirty="0"/>
          </a:p>
        </p:txBody>
      </p:sp>
      <p:sp>
        <p:nvSpPr>
          <p:cNvPr id="4" name="Footer Placeholder 3">
            <a:extLst>
              <a:ext uri="{FF2B5EF4-FFF2-40B4-BE49-F238E27FC236}">
                <a16:creationId xmlns:a16="http://schemas.microsoft.com/office/drawing/2014/main" id="{A6742AB3-87A5-497F-9712-3A847F598E0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15C962D-17CD-4F95-BEE8-2A29A2B08F1A}"/>
              </a:ext>
            </a:extLst>
          </p:cNvPr>
          <p:cNvSpPr>
            <a:spLocks noGrp="1"/>
          </p:cNvSpPr>
          <p:nvPr>
            <p:ph type="sldNum" sz="quarter" idx="12"/>
          </p:nvPr>
        </p:nvSpPr>
        <p:spPr/>
        <p:txBody>
          <a:bodyPr/>
          <a:lstStyle/>
          <a:p>
            <a:fld id="{36A94EB0-E202-439F-9685-A4C76B623013}" type="slidenum">
              <a:rPr lang="en-US" smtClean="0"/>
              <a:pPr/>
              <a:t>‹#›</a:t>
            </a:fld>
            <a:endParaRPr lang="en-US" dirty="0"/>
          </a:p>
        </p:txBody>
      </p:sp>
    </p:spTree>
    <p:extLst>
      <p:ext uri="{BB962C8B-B14F-4D97-AF65-F5344CB8AC3E}">
        <p14:creationId xmlns:p14="http://schemas.microsoft.com/office/powerpoint/2010/main" val="2661036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8B8F-E3C5-4EC3-9B19-843D5D2451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00E075-495B-40CA-899C-B89B8A0285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000A54-6AE1-486B-8FEC-B922CCE09257}"/>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5" name="Footer Placeholder 4">
            <a:extLst>
              <a:ext uri="{FF2B5EF4-FFF2-40B4-BE49-F238E27FC236}">
                <a16:creationId xmlns:a16="http://schemas.microsoft.com/office/drawing/2014/main" id="{A51BA235-B8B4-4FD7-8D54-D39469B3F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DDDA0-6BED-43F8-A2BB-072B3B922025}"/>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6283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2194-ABCF-414E-83FC-491DC6514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F4A85-003D-4D0B-9C38-063267D518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2BC4B-92DC-4E3B-AF2C-598783717830}"/>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5" name="Footer Placeholder 4">
            <a:extLst>
              <a:ext uri="{FF2B5EF4-FFF2-40B4-BE49-F238E27FC236}">
                <a16:creationId xmlns:a16="http://schemas.microsoft.com/office/drawing/2014/main" id="{DE35A2AF-040A-4BCA-890C-D846417C6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BE69E-B8E5-4688-93CC-F124A1D6D6DB}"/>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867837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A91B-2666-4639-B218-5F59C47D8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6F34FF-6143-4318-843B-985AE38FA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984EE5-3124-44AD-812F-129D23F929FF}"/>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5" name="Footer Placeholder 4">
            <a:extLst>
              <a:ext uri="{FF2B5EF4-FFF2-40B4-BE49-F238E27FC236}">
                <a16:creationId xmlns:a16="http://schemas.microsoft.com/office/drawing/2014/main" id="{86A596DD-6EC9-4631-8F40-D6C661118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8C71D-0525-4460-ADDD-5C07EBCFF89B}"/>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290338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4632-8C56-42A8-A196-6C005C09C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90449-0969-444B-ADDB-8C721974E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FB28E-DD4E-42F7-8C48-A59FD89C4B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EEED1-48A8-4D1F-8FE3-4BF82C24A81A}"/>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6" name="Footer Placeholder 5">
            <a:extLst>
              <a:ext uri="{FF2B5EF4-FFF2-40B4-BE49-F238E27FC236}">
                <a16:creationId xmlns:a16="http://schemas.microsoft.com/office/drawing/2014/main" id="{47C26D97-C8EC-472E-AEA1-5BCC40AB7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5CE10-F780-4414-9D66-6AF01CBF3AA4}"/>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649318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BCC9-8C44-4CBB-BB48-A1247850F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5426FE-00F0-4CD6-A647-1660B60C2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22F1E-DAC4-4519-923E-63DC08A407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CAD0C-001E-46AE-8484-B1AD75FD7F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3C5073-7A5F-4153-83D3-91223B8B57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8609A-CB7A-43CD-9AD7-E5F482D4AC38}"/>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8" name="Footer Placeholder 7">
            <a:extLst>
              <a:ext uri="{FF2B5EF4-FFF2-40B4-BE49-F238E27FC236}">
                <a16:creationId xmlns:a16="http://schemas.microsoft.com/office/drawing/2014/main" id="{E5C81638-349A-4475-8F49-2FACE6B8D6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8CFD77-33A5-44FD-9403-DE2B46059F16}"/>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3321403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BEE-05D6-344B-9D48-77F9828F2443}"/>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F81D5A7A-2448-E249-88F9-A21ADEC972C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52C16F8-A3B3-2F47-B5BF-D72C508780BE}"/>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5" name="Footer Placeholder 4">
            <a:extLst>
              <a:ext uri="{FF2B5EF4-FFF2-40B4-BE49-F238E27FC236}">
                <a16:creationId xmlns:a16="http://schemas.microsoft.com/office/drawing/2014/main" id="{D152C380-E7F8-A847-814A-EEB66C047D5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BBC882F-3129-784F-A610-4487993459DB}"/>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285377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5AAD-354F-4504-97FB-D50D2A599C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436EE0-6447-46DB-8FC5-C94803DB520F}"/>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4" name="Footer Placeholder 3">
            <a:extLst>
              <a:ext uri="{FF2B5EF4-FFF2-40B4-BE49-F238E27FC236}">
                <a16:creationId xmlns:a16="http://schemas.microsoft.com/office/drawing/2014/main" id="{4B3C9C97-5287-493C-8ADE-D839E027DC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0E4D96-C51A-40F6-8628-730EDC7B5544}"/>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71566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0C800-CAFB-4D9E-B5DD-ACA752FFEF6C}"/>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3" name="Footer Placeholder 2">
            <a:extLst>
              <a:ext uri="{FF2B5EF4-FFF2-40B4-BE49-F238E27FC236}">
                <a16:creationId xmlns:a16="http://schemas.microsoft.com/office/drawing/2014/main" id="{8E1B8B68-8111-4F10-BE35-F9CB98BCDA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92DE98-0151-428D-88CB-CC196C3F677F}"/>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3485350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7C12-01BD-4C58-8E53-F321D7C4D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005182-EFA8-4795-8A4F-A83490BA5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252A01-DA8A-41B4-9B66-57ED1DB49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B666-BAF7-4616-82F1-AB665499D681}"/>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6" name="Footer Placeholder 5">
            <a:extLst>
              <a:ext uri="{FF2B5EF4-FFF2-40B4-BE49-F238E27FC236}">
                <a16:creationId xmlns:a16="http://schemas.microsoft.com/office/drawing/2014/main" id="{35F892E7-148C-454E-A724-B2835CF62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A89CD-16AB-4985-8441-0C0D04DE9891}"/>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3335733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3166-B914-470B-9202-DE4F6EF65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0F42BB-24E4-4AAF-B501-08FB163DE6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75737A-B2C8-499D-9BB8-AF266F69B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DB140A-7BDB-4662-8B75-FD7D4F2487C8}"/>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6" name="Footer Placeholder 5">
            <a:extLst>
              <a:ext uri="{FF2B5EF4-FFF2-40B4-BE49-F238E27FC236}">
                <a16:creationId xmlns:a16="http://schemas.microsoft.com/office/drawing/2014/main" id="{83D999CC-EA8A-4893-9B27-6F7625201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50191-D85B-4F55-AA26-42C0BAAF3181}"/>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301369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7A2BB-18AD-4EEF-83AD-9846FF69D2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EA5C28-5B7D-4DF8-8429-F0FED4F8C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07918-CC3B-440B-B1D1-BD0601B51C73}"/>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5" name="Footer Placeholder 4">
            <a:extLst>
              <a:ext uri="{FF2B5EF4-FFF2-40B4-BE49-F238E27FC236}">
                <a16:creationId xmlns:a16="http://schemas.microsoft.com/office/drawing/2014/main" id="{7D2E6A06-1B9B-40F6-880A-F930E8CD1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4C172-9148-428F-A58E-CE4F5EFFBDD2}"/>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3718869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03EA-3CC2-419E-8C87-14A8F21525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838951-26B6-4B66-AC5D-E71ACCAE66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FF878-88ED-4D98-B678-98A3C7AA1979}"/>
              </a:ext>
            </a:extLst>
          </p:cNvPr>
          <p:cNvSpPr>
            <a:spLocks noGrp="1"/>
          </p:cNvSpPr>
          <p:nvPr>
            <p:ph type="dt" sz="half" idx="10"/>
          </p:nvPr>
        </p:nvSpPr>
        <p:spPr/>
        <p:txBody>
          <a:bodyPr/>
          <a:lstStyle/>
          <a:p>
            <a:fld id="{44CAF22C-B8B9-4816-AEB4-55076F07A108}" type="datetimeFigureOut">
              <a:rPr lang="en-US" smtClean="0"/>
              <a:t>6/17/2020</a:t>
            </a:fld>
            <a:endParaRPr lang="en-US"/>
          </a:p>
        </p:txBody>
      </p:sp>
      <p:sp>
        <p:nvSpPr>
          <p:cNvPr id="5" name="Footer Placeholder 4">
            <a:extLst>
              <a:ext uri="{FF2B5EF4-FFF2-40B4-BE49-F238E27FC236}">
                <a16:creationId xmlns:a16="http://schemas.microsoft.com/office/drawing/2014/main" id="{192516E9-38A1-46C2-8CDB-39C8DA6F6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A24C9-EA34-4E97-A762-4A2099E19BDA}"/>
              </a:ext>
            </a:extLst>
          </p:cNvPr>
          <p:cNvSpPr>
            <a:spLocks noGrp="1"/>
          </p:cNvSpPr>
          <p:nvPr>
            <p:ph type="sldNum" sz="quarter" idx="12"/>
          </p:nvPr>
        </p:nvSpPr>
        <p:spPr/>
        <p:txBody>
          <a:bodyPr/>
          <a:lstStyle/>
          <a:p>
            <a:fld id="{E164422C-A55B-4A81-81A1-1E9CAC7A18BE}" type="slidenum">
              <a:rPr lang="en-US" smtClean="0"/>
              <a:t>‹#›</a:t>
            </a:fld>
            <a:endParaRPr lang="en-US"/>
          </a:p>
        </p:txBody>
      </p:sp>
    </p:spTree>
    <p:extLst>
      <p:ext uri="{BB962C8B-B14F-4D97-AF65-F5344CB8AC3E}">
        <p14:creationId xmlns:p14="http://schemas.microsoft.com/office/powerpoint/2010/main" val="3631147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69A2-8E0B-413B-912F-3D224DF0B0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4DF850-5FF8-4BEB-87A2-FB2B783B0D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B6D0CC-0BCC-43CC-B983-3A0DBD1FAF1E}"/>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5" name="Footer Placeholder 4">
            <a:extLst>
              <a:ext uri="{FF2B5EF4-FFF2-40B4-BE49-F238E27FC236}">
                <a16:creationId xmlns:a16="http://schemas.microsoft.com/office/drawing/2014/main" id="{846AF5F5-4521-4C1B-A9BE-EEB2B1E46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1A96-27E7-47CF-877E-DCD647AD74D1}"/>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3933798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FFD3-1E83-4062-8C47-2B65EC62C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CE62D9-CD6D-4A30-9184-127E17B338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52FF6-F815-4FC5-9A35-A216232B5EC3}"/>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5" name="Footer Placeholder 4">
            <a:extLst>
              <a:ext uri="{FF2B5EF4-FFF2-40B4-BE49-F238E27FC236}">
                <a16:creationId xmlns:a16="http://schemas.microsoft.com/office/drawing/2014/main" id="{BF7331E3-D7CD-473E-969B-950F56816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2C3B5-95C6-435C-928F-07940B501511}"/>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2608518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7A07-2421-46BB-9C71-E9AF629C9C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A2E708-2ABE-4664-802C-0FA2FEFA92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916EF9-FDEC-47C9-955D-1721B024E566}"/>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5" name="Footer Placeholder 4">
            <a:extLst>
              <a:ext uri="{FF2B5EF4-FFF2-40B4-BE49-F238E27FC236}">
                <a16:creationId xmlns:a16="http://schemas.microsoft.com/office/drawing/2014/main" id="{48C1844D-1AA6-4375-A083-8DBBD3D3C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ED3AC-6339-4F9C-8D6E-585C90B7C89E}"/>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13461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A93C-0F2C-4079-AAC0-3A62AEF32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52A04-C3D3-4AFD-9E03-66DFFE0129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3124DB-1FC3-46CD-8936-52C3353D86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E13255-AF90-4C2C-97A6-2B50183DC6C2}"/>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6" name="Footer Placeholder 5">
            <a:extLst>
              <a:ext uri="{FF2B5EF4-FFF2-40B4-BE49-F238E27FC236}">
                <a16:creationId xmlns:a16="http://schemas.microsoft.com/office/drawing/2014/main" id="{21B87B6E-FFFC-45D1-B1D8-B96A31CF3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511C9-0DD7-4EE2-9EF1-870D68C3595A}"/>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3092745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F5398-AC02-EE4F-A1A8-4FB0E10598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3BC192A7-AB28-F945-99F4-8F26DF06E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76720FE-4506-9F48-A142-EEA9865CBF00}"/>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5" name="Footer Placeholder 4">
            <a:extLst>
              <a:ext uri="{FF2B5EF4-FFF2-40B4-BE49-F238E27FC236}">
                <a16:creationId xmlns:a16="http://schemas.microsoft.com/office/drawing/2014/main" id="{47020897-FB98-9B4C-B9B5-8803E5AA05D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7FFE35C-7A41-4C44-95E1-8C0382DF1E9A}"/>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922500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AB513-2B05-4A96-88C8-B932D0A4C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A44F1-A447-4200-BB71-B5046D22B1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BA9F05-419A-41A0-91F4-06B31BCFC4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760D9F-8777-4F30-80A2-BD503516D7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78510-44E3-4D16-AFAF-4CD6C2E069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1A7C3-7C5D-4CFB-8441-A4D3D2CF6E76}"/>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8" name="Footer Placeholder 7">
            <a:extLst>
              <a:ext uri="{FF2B5EF4-FFF2-40B4-BE49-F238E27FC236}">
                <a16:creationId xmlns:a16="http://schemas.microsoft.com/office/drawing/2014/main" id="{FA0163E2-C1EE-4391-9532-2D7BFAB268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26903C-6B0A-46F4-8AC5-6F68FF440098}"/>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391111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82F1-8F17-4C5E-B528-E68054809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94B672-C44B-499A-9CBB-01D722B7864A}"/>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4" name="Footer Placeholder 3">
            <a:extLst>
              <a:ext uri="{FF2B5EF4-FFF2-40B4-BE49-F238E27FC236}">
                <a16:creationId xmlns:a16="http://schemas.microsoft.com/office/drawing/2014/main" id="{2C1777B5-232A-413A-9165-39CD68F02E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D8A51E-26AC-4BBD-9692-A73D59A6C50B}"/>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2936661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57D1E7-908B-4754-87F7-1A167892C5EB}"/>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3" name="Footer Placeholder 2">
            <a:extLst>
              <a:ext uri="{FF2B5EF4-FFF2-40B4-BE49-F238E27FC236}">
                <a16:creationId xmlns:a16="http://schemas.microsoft.com/office/drawing/2014/main" id="{C4792080-AE7B-4C0A-BD5A-E463055F2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F5DC84-F9F8-42FE-BCDA-3BF885B5AB4B}"/>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988954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1719-56DD-4B7B-80C5-3E72BE99F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9B8B4D-2692-4F25-A56F-D9C6FC5EC3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728417-52A4-454C-91E8-363FA2460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A95FC-DEF4-4602-9135-1151DE93B3F1}"/>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6" name="Footer Placeholder 5">
            <a:extLst>
              <a:ext uri="{FF2B5EF4-FFF2-40B4-BE49-F238E27FC236}">
                <a16:creationId xmlns:a16="http://schemas.microsoft.com/office/drawing/2014/main" id="{EC9ED10A-AA95-4E75-9C4C-ADE23786D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C8566-B643-47F5-A980-67C740E978FC}"/>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3392644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0CD5-0F5A-4A9C-9AD7-91019F6B9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D1A4A9-CCEF-4875-9DCD-DCCF5E117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9B33F7-D7F3-4919-9FC1-D77BB8C1A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08DCF-26C3-4859-969D-7A2D286D09DB}"/>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6" name="Footer Placeholder 5">
            <a:extLst>
              <a:ext uri="{FF2B5EF4-FFF2-40B4-BE49-F238E27FC236}">
                <a16:creationId xmlns:a16="http://schemas.microsoft.com/office/drawing/2014/main" id="{47D6100E-FF74-4452-B423-6C7721C83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08DDF-F4C6-46C5-B0C2-9C9C7130B12A}"/>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2027606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B5FB-4381-40B2-9645-A8CB3B7D4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16CE4-DD04-4678-9FD6-3B13A96BA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9E60E-8E23-4954-96DD-299C4075916A}"/>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5" name="Footer Placeholder 4">
            <a:extLst>
              <a:ext uri="{FF2B5EF4-FFF2-40B4-BE49-F238E27FC236}">
                <a16:creationId xmlns:a16="http://schemas.microsoft.com/office/drawing/2014/main" id="{BFE7DAE0-0AE6-4B01-906B-58152B38F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400EE-5603-4967-A737-8F2583E1426A}"/>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3649503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93340-B9FF-429F-8A6E-60620FA125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1A9600-3C46-4839-8AC9-1D6C396E55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81D6C-4A55-4B01-A666-62AA01C2EDB0}"/>
              </a:ext>
            </a:extLst>
          </p:cNvPr>
          <p:cNvSpPr>
            <a:spLocks noGrp="1"/>
          </p:cNvSpPr>
          <p:nvPr>
            <p:ph type="dt" sz="half" idx="10"/>
          </p:nvPr>
        </p:nvSpPr>
        <p:spPr/>
        <p:txBody>
          <a:bodyPr/>
          <a:lstStyle/>
          <a:p>
            <a:fld id="{52D8DE79-7A90-48D8-B0E2-E8AE745AADB0}" type="datetimeFigureOut">
              <a:rPr lang="en-US" smtClean="0"/>
              <a:t>6/17/2020</a:t>
            </a:fld>
            <a:endParaRPr lang="en-US"/>
          </a:p>
        </p:txBody>
      </p:sp>
      <p:sp>
        <p:nvSpPr>
          <p:cNvPr id="5" name="Footer Placeholder 4">
            <a:extLst>
              <a:ext uri="{FF2B5EF4-FFF2-40B4-BE49-F238E27FC236}">
                <a16:creationId xmlns:a16="http://schemas.microsoft.com/office/drawing/2014/main" id="{E350BFAC-28E3-462B-A29B-AF994D405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3A0E-F18C-4740-838D-8F91A0F1C54B}"/>
              </a:ext>
            </a:extLst>
          </p:cNvPr>
          <p:cNvSpPr>
            <a:spLocks noGrp="1"/>
          </p:cNvSpPr>
          <p:nvPr>
            <p:ph type="sldNum" sz="quarter" idx="12"/>
          </p:nvPr>
        </p:nvSpPr>
        <p:spPr/>
        <p:txBody>
          <a:bodyPr/>
          <a:lstStyle/>
          <a:p>
            <a:fld id="{A528DC5F-8ED0-43AD-B8A6-6C7CC09F495E}" type="slidenum">
              <a:rPr lang="en-US" smtClean="0"/>
              <a:t>‹#›</a:t>
            </a:fld>
            <a:endParaRPr lang="en-US"/>
          </a:p>
        </p:txBody>
      </p:sp>
    </p:spTree>
    <p:extLst>
      <p:ext uri="{BB962C8B-B14F-4D97-AF65-F5344CB8AC3E}">
        <p14:creationId xmlns:p14="http://schemas.microsoft.com/office/powerpoint/2010/main" val="163635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5DF9-FAFF-2746-94AF-05F29C7BCA2F}"/>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51CA5D26-81C1-F04B-AE86-E2F72143388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DAC4DA5A-47D5-0B4B-BF99-CE6467B63B0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A988ECFB-0A1D-6645-A1E5-B1EF8A7BDCB5}"/>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6" name="Footer Placeholder 5">
            <a:extLst>
              <a:ext uri="{FF2B5EF4-FFF2-40B4-BE49-F238E27FC236}">
                <a16:creationId xmlns:a16="http://schemas.microsoft.com/office/drawing/2014/main" id="{576ED8E2-CABF-814D-814B-C2C3E187FC8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09B3C3FB-4FB1-0C4C-B781-4518DF23E4F2}"/>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3613120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B456-0635-3040-A2D4-CC194976AB6C}"/>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6150FCF5-C36A-F649-A5A3-3D44366FE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3D6813-1058-CB44-B364-EC2756500A1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A7100E44-510D-DF46-84B6-67103D207A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D306FF-8909-4047-BD70-30C929C36B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B832D348-43A0-1641-841D-253DFF48AEE2}"/>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8" name="Footer Placeholder 7">
            <a:extLst>
              <a:ext uri="{FF2B5EF4-FFF2-40B4-BE49-F238E27FC236}">
                <a16:creationId xmlns:a16="http://schemas.microsoft.com/office/drawing/2014/main" id="{91D05B51-3F6B-C04E-93D0-85DB6CD0218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F20B764E-3AB9-FF49-A871-21EAEF205885}"/>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1280158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8A96-E0F5-B542-8B8C-2E270AAA9561}"/>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644C3D4A-DEE2-304D-8D6A-93CB5B4E1B1F}"/>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4" name="Footer Placeholder 3">
            <a:extLst>
              <a:ext uri="{FF2B5EF4-FFF2-40B4-BE49-F238E27FC236}">
                <a16:creationId xmlns:a16="http://schemas.microsoft.com/office/drawing/2014/main" id="{3E0AAF4E-D555-8948-9EE3-23AAAAF572E6}"/>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55D9D783-502F-A348-BE64-1BFDE52316DD}"/>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75034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96514E-345D-0D4B-9B4E-1156BB18CD9D}"/>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3" name="Footer Placeholder 2">
            <a:extLst>
              <a:ext uri="{FF2B5EF4-FFF2-40B4-BE49-F238E27FC236}">
                <a16:creationId xmlns:a16="http://schemas.microsoft.com/office/drawing/2014/main" id="{72501874-062D-0344-B24B-0DAABFF00B9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AAD995CF-6F00-FB4E-8F0D-82ABB7AD3F04}"/>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271251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6D5F-7BC4-AC4A-AC69-63E6DC6ABB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AE64AD82-8C4B-6D44-8EB0-BD4F638E76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20D2767B-FAB6-C743-9809-AF432E6CA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430A91-72D3-4A4F-B51F-73CC372A80E0}"/>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6" name="Footer Placeholder 5">
            <a:extLst>
              <a:ext uri="{FF2B5EF4-FFF2-40B4-BE49-F238E27FC236}">
                <a16:creationId xmlns:a16="http://schemas.microsoft.com/office/drawing/2014/main" id="{786827D1-FBE3-8B49-9A02-317C038D095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29CA490-1B13-A341-8DDB-AB6C8C1A0597}"/>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38302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FC44-13AF-1744-A80B-0033A6721D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5783BB17-55B0-BD45-AAE6-022574338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9C457CE3-91E9-6F4D-BF8C-E4CB74DFD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4C9767-41A5-FC4A-8A23-3A4F80881C9F}"/>
              </a:ext>
            </a:extLst>
          </p:cNvPr>
          <p:cNvSpPr>
            <a:spLocks noGrp="1"/>
          </p:cNvSpPr>
          <p:nvPr>
            <p:ph type="dt" sz="half" idx="10"/>
          </p:nvPr>
        </p:nvSpPr>
        <p:spPr/>
        <p:txBody>
          <a:bodyPr/>
          <a:lstStyle/>
          <a:p>
            <a:fld id="{6EA08778-9451-CD4D-9F0A-6AC2C1846967}" type="datetimeFigureOut">
              <a:rPr lang="x-none" smtClean="0"/>
              <a:t>6/17/2020</a:t>
            </a:fld>
            <a:endParaRPr lang="x-none"/>
          </a:p>
        </p:txBody>
      </p:sp>
      <p:sp>
        <p:nvSpPr>
          <p:cNvPr id="6" name="Footer Placeholder 5">
            <a:extLst>
              <a:ext uri="{FF2B5EF4-FFF2-40B4-BE49-F238E27FC236}">
                <a16:creationId xmlns:a16="http://schemas.microsoft.com/office/drawing/2014/main" id="{E5507D91-3AB0-FA42-A03D-6BC5AFE6AD2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44EEE49-D4F2-8B48-8A80-819652E3C8BA}"/>
              </a:ext>
            </a:extLst>
          </p:cNvPr>
          <p:cNvSpPr>
            <a:spLocks noGrp="1"/>
          </p:cNvSpPr>
          <p:nvPr>
            <p:ph type="sldNum" sz="quarter" idx="12"/>
          </p:nvPr>
        </p:nvSpPr>
        <p:spPr/>
        <p:txBody>
          <a:bodyPr/>
          <a:lstStyle/>
          <a:p>
            <a:fld id="{08911D8B-2984-204C-B7F6-B10C0FB6F2D3}" type="slidenum">
              <a:rPr lang="x-none" smtClean="0"/>
              <a:t>‹#›</a:t>
            </a:fld>
            <a:endParaRPr lang="x-none"/>
          </a:p>
        </p:txBody>
      </p:sp>
    </p:spTree>
    <p:extLst>
      <p:ext uri="{BB962C8B-B14F-4D97-AF65-F5344CB8AC3E}">
        <p14:creationId xmlns:p14="http://schemas.microsoft.com/office/powerpoint/2010/main" val="86871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ags" Target="../tags/tag1.xml"/><Relationship Id="rId10" Type="http://schemas.openxmlformats.org/officeDocument/2006/relationships/image" Target="../media/image5.jpeg"/><Relationship Id="rId4" Type="http://schemas.openxmlformats.org/officeDocument/2006/relationships/theme" Target="../theme/theme2.xml"/><Relationship Id="rId9"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F3002-708A-7D4B-A3A8-C56540BC5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7B5EBB7B-990C-8146-A92E-7AB5EDF66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CD95EA53-011D-BE4F-9CA9-EBA706740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8778-9451-CD4D-9F0A-6AC2C1846967}" type="datetimeFigureOut">
              <a:rPr lang="x-none" smtClean="0"/>
              <a:t>6/17/2020</a:t>
            </a:fld>
            <a:endParaRPr lang="x-none"/>
          </a:p>
        </p:txBody>
      </p:sp>
      <p:sp>
        <p:nvSpPr>
          <p:cNvPr id="5" name="Footer Placeholder 4">
            <a:extLst>
              <a:ext uri="{FF2B5EF4-FFF2-40B4-BE49-F238E27FC236}">
                <a16:creationId xmlns:a16="http://schemas.microsoft.com/office/drawing/2014/main" id="{1A32336D-FAFC-0F4D-A293-B863B4BF1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21F0E73E-00AA-1B4B-A94E-8FB27736C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11D8B-2984-204C-B7F6-B10C0FB6F2D3}" type="slidenum">
              <a:rPr lang="x-none" smtClean="0"/>
              <a:t>‹#›</a:t>
            </a:fld>
            <a:endParaRPr lang="x-none"/>
          </a:p>
        </p:txBody>
      </p:sp>
    </p:spTree>
    <p:extLst>
      <p:ext uri="{BB962C8B-B14F-4D97-AF65-F5344CB8AC3E}">
        <p14:creationId xmlns:p14="http://schemas.microsoft.com/office/powerpoint/2010/main" val="1499459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B9A6F-85F5-423E-A7AE-1A27426645A2}"/>
              </a:ext>
            </a:extLst>
          </p:cNvPr>
          <p:cNvSpPr>
            <a:spLocks noGrp="1"/>
          </p:cNvSpPr>
          <p:nvPr>
            <p:ph type="title"/>
          </p:nvPr>
        </p:nvSpPr>
        <p:spPr>
          <a:xfrm>
            <a:off x="838200" y="116284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7AEE173-B1D1-44AE-A824-62931D8493E8}"/>
              </a:ext>
            </a:extLst>
          </p:cNvPr>
          <p:cNvSpPr>
            <a:spLocks noGrp="1"/>
          </p:cNvSpPr>
          <p:nvPr>
            <p:ph type="body" idx="1"/>
          </p:nvPr>
        </p:nvSpPr>
        <p:spPr>
          <a:xfrm>
            <a:off x="838200" y="2596349"/>
            <a:ext cx="10515600" cy="358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A3B3D-CBCE-41AE-BAC5-15D1BD7B6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4C137F3D-5EDE-47AF-935B-0B43CF331F6F}" type="datetimeFigureOut">
              <a:rPr lang="en-US" smtClean="0"/>
              <a:pPr/>
              <a:t>6/17/2020</a:t>
            </a:fld>
            <a:endParaRPr lang="en-US" dirty="0"/>
          </a:p>
        </p:txBody>
      </p:sp>
      <p:sp>
        <p:nvSpPr>
          <p:cNvPr id="5" name="Footer Placeholder 4">
            <a:extLst>
              <a:ext uri="{FF2B5EF4-FFF2-40B4-BE49-F238E27FC236}">
                <a16:creationId xmlns:a16="http://schemas.microsoft.com/office/drawing/2014/main" id="{C50FF84A-ADE9-449F-BE31-5B574CDC7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162A267-25CD-4AF9-B855-2C0A9A1147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36A94EB0-E202-439F-9685-A4C76B623013}" type="slidenum">
              <a:rPr lang="en-US" smtClean="0"/>
              <a:pPr/>
              <a:t>‹#›</a:t>
            </a:fld>
            <a:endParaRPr lang="en-US" dirty="0"/>
          </a:p>
        </p:txBody>
      </p:sp>
      <p:pic>
        <p:nvPicPr>
          <p:cNvPr id="10" name="Picture 9">
            <a:extLst>
              <a:ext uri="{FF2B5EF4-FFF2-40B4-BE49-F238E27FC236}">
                <a16:creationId xmlns:a16="http://schemas.microsoft.com/office/drawing/2014/main" id="{A83B2C06-2757-4832-8F69-3BC0A1629169}"/>
              </a:ext>
            </a:extLst>
          </p:cNvPr>
          <p:cNvPicPr>
            <a:picLocks noChangeAspect="1"/>
          </p:cNvPicPr>
          <p:nvPr userDrawn="1"/>
        </p:nvPicPr>
        <p:blipFill>
          <a:blip r:embed="rId6"/>
          <a:stretch>
            <a:fillRect/>
          </a:stretch>
        </p:blipFill>
        <p:spPr>
          <a:xfrm>
            <a:off x="0" y="-36849"/>
            <a:ext cx="12192000" cy="1091748"/>
          </a:xfrm>
          <a:prstGeom prst="rect">
            <a:avLst/>
          </a:prstGeom>
        </p:spPr>
      </p:pic>
      <p:pic>
        <p:nvPicPr>
          <p:cNvPr id="13" name="Picture 12">
            <a:extLst>
              <a:ext uri="{FF2B5EF4-FFF2-40B4-BE49-F238E27FC236}">
                <a16:creationId xmlns:a16="http://schemas.microsoft.com/office/drawing/2014/main" id="{222D6788-A804-45CA-BB9E-B7C2471F0164}"/>
              </a:ext>
            </a:extLst>
          </p:cNvPr>
          <p:cNvPicPr/>
          <p:nvPr userDrawn="1"/>
        </p:nvPicPr>
        <p:blipFill>
          <a:blip r:embed="rId7">
            <a:extLst>
              <a:ext uri="{28A0092B-C50C-407E-A947-70E740481C1C}">
                <a14:useLocalDpi xmlns:a14="http://schemas.microsoft.com/office/drawing/2010/main" val="0"/>
              </a:ext>
            </a:extLst>
          </a:blip>
          <a:stretch>
            <a:fillRect/>
          </a:stretch>
        </p:blipFill>
        <p:spPr>
          <a:xfrm>
            <a:off x="36195" y="5927187"/>
            <a:ext cx="1922145" cy="74739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F54258F0-7E3C-44FE-B8F9-D8D48D3A0B55}"/>
              </a:ext>
            </a:extLst>
          </p:cNvPr>
          <p:cNvPicPr/>
          <p:nvPr userDrawn="1"/>
        </p:nvPicPr>
        <p:blipFill>
          <a:blip r:embed="rId8">
            <a:extLst>
              <a:ext uri="{28A0092B-C50C-407E-A947-70E740481C1C}">
                <a14:useLocalDpi xmlns:a14="http://schemas.microsoft.com/office/drawing/2010/main" val="0"/>
              </a:ext>
            </a:extLst>
          </a:blip>
          <a:stretch>
            <a:fillRect/>
          </a:stretch>
        </p:blipFill>
        <p:spPr>
          <a:xfrm>
            <a:off x="3338512" y="6013795"/>
            <a:ext cx="1076325" cy="683895"/>
          </a:xfrm>
          <a:prstGeom prst="rect">
            <a:avLst/>
          </a:prstGeom>
        </p:spPr>
      </p:pic>
      <p:pic>
        <p:nvPicPr>
          <p:cNvPr id="15" name="Picture 14">
            <a:extLst>
              <a:ext uri="{FF2B5EF4-FFF2-40B4-BE49-F238E27FC236}">
                <a16:creationId xmlns:a16="http://schemas.microsoft.com/office/drawing/2014/main" id="{14B6920D-51C6-4F1B-852A-D9FDDAA0A3FA}"/>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351385" y="6133147"/>
            <a:ext cx="2238375" cy="446405"/>
          </a:xfrm>
          <a:prstGeom prst="rect">
            <a:avLst/>
          </a:prstGeom>
          <a:noFill/>
          <a:ln>
            <a:noFill/>
          </a:ln>
        </p:spPr>
      </p:pic>
      <p:pic>
        <p:nvPicPr>
          <p:cNvPr id="16" name="Picture 15">
            <a:extLst>
              <a:ext uri="{FF2B5EF4-FFF2-40B4-BE49-F238E27FC236}">
                <a16:creationId xmlns:a16="http://schemas.microsoft.com/office/drawing/2014/main" id="{A57DC1B7-3C6C-45B9-BDED-5E61CC78C9B1}"/>
              </a:ext>
            </a:extLst>
          </p:cNvPr>
          <p:cNvPicPr/>
          <p:nvPr userDrawn="1"/>
        </p:nvPicPr>
        <p:blipFill>
          <a:blip r:embed="rId10">
            <a:extLst>
              <a:ext uri="{28A0092B-C50C-407E-A947-70E740481C1C}">
                <a14:useLocalDpi xmlns:a14="http://schemas.microsoft.com/office/drawing/2010/main" val="0"/>
              </a:ext>
            </a:extLst>
          </a:blip>
          <a:stretch>
            <a:fillRect/>
          </a:stretch>
        </p:blipFill>
        <p:spPr>
          <a:xfrm>
            <a:off x="9865851" y="5935980"/>
            <a:ext cx="1837055" cy="785495"/>
          </a:xfrm>
          <a:prstGeom prst="rect">
            <a:avLst/>
          </a:prstGeom>
        </p:spPr>
      </p:pic>
    </p:spTree>
    <p:custDataLst>
      <p:tags r:id="rId5"/>
    </p:custDataLst>
    <p:extLst>
      <p:ext uri="{BB962C8B-B14F-4D97-AF65-F5344CB8AC3E}">
        <p14:creationId xmlns:p14="http://schemas.microsoft.com/office/powerpoint/2010/main" val="143477408"/>
      </p:ext>
    </p:extLst>
  </p:cSld>
  <p:clrMap bg1="lt1" tx1="dk1" bg2="lt2" tx2="dk2" accent1="accent1" accent2="accent2" accent3="accent3" accent4="accent4" accent5="accent5" accent6="accent6" hlink="hlink" folHlink="folHlink"/>
  <p:sldLayoutIdLst>
    <p:sldLayoutId id="2147483661" r:id="rId1"/>
    <p:sldLayoutId id="2147483697"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52968A-778E-43A4-BC3B-32ACE5C189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44F48D-4DD2-4098-8CCE-0EE903B32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D4CD8-A86E-4CD7-8F86-01A7C4A1F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AF22C-B8B9-4816-AEB4-55076F07A108}" type="datetimeFigureOut">
              <a:rPr lang="en-US" smtClean="0"/>
              <a:t>6/17/2020</a:t>
            </a:fld>
            <a:endParaRPr lang="en-US"/>
          </a:p>
        </p:txBody>
      </p:sp>
      <p:sp>
        <p:nvSpPr>
          <p:cNvPr id="5" name="Footer Placeholder 4">
            <a:extLst>
              <a:ext uri="{FF2B5EF4-FFF2-40B4-BE49-F238E27FC236}">
                <a16:creationId xmlns:a16="http://schemas.microsoft.com/office/drawing/2014/main" id="{421230B7-61B5-4240-B397-87786003F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35C99D-C273-4912-94D7-6EEC0BE3A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4422C-A55B-4A81-81A1-1E9CAC7A18BE}" type="slidenum">
              <a:rPr lang="en-US" smtClean="0"/>
              <a:t>‹#›</a:t>
            </a:fld>
            <a:endParaRPr lang="en-US"/>
          </a:p>
        </p:txBody>
      </p:sp>
    </p:spTree>
    <p:extLst>
      <p:ext uri="{BB962C8B-B14F-4D97-AF65-F5344CB8AC3E}">
        <p14:creationId xmlns:p14="http://schemas.microsoft.com/office/powerpoint/2010/main" val="39017459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CF448B-10E6-4C44-9FC0-C01698CBA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AA6DAD-0792-450E-AB1C-833541E2B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08545-318D-44C2-B629-323EFA6DF3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8DE79-7A90-48D8-B0E2-E8AE745AADB0}" type="datetimeFigureOut">
              <a:rPr lang="en-US" smtClean="0"/>
              <a:t>6/17/2020</a:t>
            </a:fld>
            <a:endParaRPr lang="en-US"/>
          </a:p>
        </p:txBody>
      </p:sp>
      <p:sp>
        <p:nvSpPr>
          <p:cNvPr id="5" name="Footer Placeholder 4">
            <a:extLst>
              <a:ext uri="{FF2B5EF4-FFF2-40B4-BE49-F238E27FC236}">
                <a16:creationId xmlns:a16="http://schemas.microsoft.com/office/drawing/2014/main" id="{A6EA3271-846A-40F0-86A9-A7E454063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7B2C89-8CAE-401D-A4AB-F30EBFCC0B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8DC5F-8ED0-43AD-B8A6-6C7CC09F495E}" type="slidenum">
              <a:rPr lang="en-US" smtClean="0"/>
              <a:t>‹#›</a:t>
            </a:fld>
            <a:endParaRPr lang="en-US"/>
          </a:p>
        </p:txBody>
      </p:sp>
    </p:spTree>
    <p:extLst>
      <p:ext uri="{BB962C8B-B14F-4D97-AF65-F5344CB8AC3E}">
        <p14:creationId xmlns:p14="http://schemas.microsoft.com/office/powerpoint/2010/main" val="21732499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3.tiff"/></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mailto:Reason@gcca.org" TargetMode="External"/><Relationship Id="rId7"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hyperlink" Target="mailto:Abrondy@gcca.org" TargetMode="External"/><Relationship Id="rId4" Type="http://schemas.openxmlformats.org/officeDocument/2006/relationships/hyperlink" Target="mailto:hesham@ccegyp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gcca.org/resources/responding-coronaviru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DD52-0C69-40D6-ACCF-1F39BE81DA44}"/>
              </a:ext>
            </a:extLst>
          </p:cNvPr>
          <p:cNvSpPr>
            <a:spLocks noGrp="1"/>
          </p:cNvSpPr>
          <p:nvPr>
            <p:ph type="title"/>
          </p:nvPr>
        </p:nvSpPr>
        <p:spPr>
          <a:xfrm>
            <a:off x="0" y="4146550"/>
            <a:ext cx="12192000" cy="1325563"/>
          </a:xfrm>
        </p:spPr>
        <p:txBody>
          <a:bodyPr>
            <a:normAutofit/>
          </a:bodyPr>
          <a:lstStyle/>
          <a:p>
            <a:pPr algn="ctr"/>
            <a:r>
              <a:rPr lang="ar-EG" sz="4000" dirty="0"/>
              <a:t>كوفيد – 19 وسلامة العاملين داخل المنشأت</a:t>
            </a:r>
            <a:endParaRPr lang="en-US" sz="4000" dirty="0"/>
          </a:p>
        </p:txBody>
      </p:sp>
      <p:sp>
        <p:nvSpPr>
          <p:cNvPr id="3" name="Subtitle 2">
            <a:extLst>
              <a:ext uri="{FF2B5EF4-FFF2-40B4-BE49-F238E27FC236}">
                <a16:creationId xmlns:a16="http://schemas.microsoft.com/office/drawing/2014/main" id="{FDFB5A83-1A66-4377-865A-B9483B5B5723}"/>
              </a:ext>
            </a:extLst>
          </p:cNvPr>
          <p:cNvSpPr>
            <a:spLocks noGrp="1"/>
          </p:cNvSpPr>
          <p:nvPr>
            <p:ph type="subTitle" idx="4294967295"/>
          </p:nvPr>
        </p:nvSpPr>
        <p:spPr>
          <a:xfrm>
            <a:off x="0" y="5249069"/>
            <a:ext cx="12192000" cy="446088"/>
          </a:xfrm>
        </p:spPr>
        <p:txBody>
          <a:bodyPr>
            <a:normAutofit lnSpcReduction="10000"/>
          </a:bodyPr>
          <a:lstStyle/>
          <a:p>
            <a:pPr algn="ctr"/>
            <a:r>
              <a:rPr lang="ar-EG" sz="2800" dirty="0"/>
              <a:t>       إرشادات ونصائح من التحالف الدولى لسلاسل التبريد</a:t>
            </a:r>
            <a:r>
              <a:rPr lang="en-US" sz="2800" dirty="0"/>
              <a:t> </a:t>
            </a:r>
          </a:p>
        </p:txBody>
      </p:sp>
    </p:spTree>
    <p:extLst>
      <p:ext uri="{BB962C8B-B14F-4D97-AF65-F5344CB8AC3E}">
        <p14:creationId xmlns:p14="http://schemas.microsoft.com/office/powerpoint/2010/main" val="1324551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36" y="1059255"/>
            <a:ext cx="10515600" cy="766370"/>
          </a:xfrm>
        </p:spPr>
        <p:txBody>
          <a:bodyPr/>
          <a:lstStyle/>
          <a:p>
            <a:pPr algn="r"/>
            <a:r>
              <a:rPr lang="ar-EG" b="1" u="sng" dirty="0"/>
              <a:t>الأضطرابات والخسائر الناجمة عن كوفيد – 19</a:t>
            </a:r>
            <a:endParaRPr lang="en-US" dirty="0"/>
          </a:p>
        </p:txBody>
      </p:sp>
      <p:sp>
        <p:nvSpPr>
          <p:cNvPr id="3" name="Content Placeholder 2"/>
          <p:cNvSpPr>
            <a:spLocks noGrp="1"/>
          </p:cNvSpPr>
          <p:nvPr>
            <p:ph idx="4294967295"/>
          </p:nvPr>
        </p:nvSpPr>
        <p:spPr>
          <a:xfrm>
            <a:off x="150136" y="1825625"/>
            <a:ext cx="10515600" cy="3857625"/>
          </a:xfrm>
        </p:spPr>
        <p:txBody>
          <a:bodyPr>
            <a:normAutofit lnSpcReduction="10000"/>
          </a:bodyPr>
          <a:lstStyle/>
          <a:p>
            <a:pPr algn="r" rtl="1">
              <a:spcAft>
                <a:spcPts val="600"/>
              </a:spcAft>
            </a:pPr>
            <a:r>
              <a:rPr lang="ar-EG" dirty="0">
                <a:solidFill>
                  <a:schemeClr val="accent6">
                    <a:lumMod val="50000"/>
                  </a:schemeClr>
                </a:solidFill>
              </a:rPr>
              <a:t>حظر التجوال وقلة عدد ساعات العمل وبالتالى إنخفاض الطاقة الإنتاجية </a:t>
            </a:r>
          </a:p>
          <a:p>
            <a:pPr algn="r" rtl="1">
              <a:spcAft>
                <a:spcPts val="600"/>
              </a:spcAft>
            </a:pPr>
            <a:r>
              <a:rPr lang="ar-EG" dirty="0"/>
              <a:t>حظر التجمعات وتطبيق التباعد الإجتماعى وبالتالى إنخفاض عدد العمالة </a:t>
            </a:r>
          </a:p>
          <a:p>
            <a:pPr algn="r" rtl="1">
              <a:spcAft>
                <a:spcPts val="600"/>
              </a:spcAft>
            </a:pPr>
            <a:r>
              <a:rPr lang="ar-EG" dirty="0">
                <a:solidFill>
                  <a:schemeClr val="accent6">
                    <a:lumMod val="50000"/>
                  </a:schemeClr>
                </a:solidFill>
              </a:rPr>
              <a:t>غلق المطارات والموانئ وبالتالى تأخر أو إلغاء شحن وتسليم البضائع والمنتجات</a:t>
            </a:r>
          </a:p>
          <a:p>
            <a:pPr algn="r" rtl="1">
              <a:spcAft>
                <a:spcPts val="600"/>
              </a:spcAft>
            </a:pPr>
            <a:r>
              <a:rPr lang="ar-EG" dirty="0"/>
              <a:t>غلق العديد من المنشأت الغذائية وبالتالى زيادة نسبة البطالة نتيجة فقدان الوظائف </a:t>
            </a:r>
          </a:p>
          <a:p>
            <a:pPr algn="r" rtl="1">
              <a:spcAft>
                <a:spcPts val="600"/>
              </a:spcAft>
            </a:pPr>
            <a:r>
              <a:rPr lang="ar-EG" dirty="0">
                <a:solidFill>
                  <a:schemeClr val="accent6">
                    <a:lumMod val="50000"/>
                  </a:schemeClr>
                </a:solidFill>
              </a:rPr>
              <a:t>فرض إرتداء مهمات الحماية الشخصية فى كل مكان مما تسبب فى زيادة الطلب عليها مع قلة المعروض منها مما تسبب فى إرتفاع أسعارها. </a:t>
            </a:r>
          </a:p>
          <a:p>
            <a:pPr algn="r" rtl="1">
              <a:spcAft>
                <a:spcPts val="600"/>
              </a:spcAft>
            </a:pPr>
            <a:r>
              <a:rPr lang="ar-EG" dirty="0"/>
              <a:t>القيود المفروضة على عمليات التصدير كأحد متطلبات الأمن الغذائى المصرى . </a:t>
            </a:r>
          </a:p>
          <a:p>
            <a:pPr marL="0" indent="0">
              <a:buNone/>
            </a:pPr>
            <a:endParaRPr lang="en-US" dirty="0"/>
          </a:p>
        </p:txBody>
      </p:sp>
    </p:spTree>
    <p:extLst>
      <p:ext uri="{BB962C8B-B14F-4D97-AF65-F5344CB8AC3E}">
        <p14:creationId xmlns:p14="http://schemas.microsoft.com/office/powerpoint/2010/main" val="2291474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5491"/>
            <a:ext cx="10515600" cy="1325563"/>
          </a:xfrm>
        </p:spPr>
        <p:txBody>
          <a:bodyPr/>
          <a:lstStyle/>
          <a:p>
            <a:pPr algn="r"/>
            <a:r>
              <a:rPr lang="ar-EG" b="1" u="sng" dirty="0"/>
              <a:t>الأعراض الشائعة لكوفيد – 19</a:t>
            </a:r>
            <a:r>
              <a:rPr lang="ar-EG" b="1" dirty="0"/>
              <a:t> </a:t>
            </a:r>
            <a:endParaRPr lang="en-US" dirty="0"/>
          </a:p>
        </p:txBody>
      </p:sp>
      <p:sp>
        <p:nvSpPr>
          <p:cNvPr id="3" name="Content Placeholder 2"/>
          <p:cNvSpPr>
            <a:spLocks noGrp="1"/>
          </p:cNvSpPr>
          <p:nvPr>
            <p:ph idx="4294967295"/>
          </p:nvPr>
        </p:nvSpPr>
        <p:spPr>
          <a:xfrm>
            <a:off x="0" y="1825625"/>
            <a:ext cx="10515600" cy="3984625"/>
          </a:xfrm>
          <a:solidFill>
            <a:schemeClr val="bg1"/>
          </a:solidFill>
        </p:spPr>
        <p:txBody>
          <a:bodyPr/>
          <a:lstStyle/>
          <a:p>
            <a:pPr marL="0" indent="0" algn="r" rtl="1">
              <a:lnSpc>
                <a:spcPct val="150000"/>
              </a:lnSpc>
              <a:buNone/>
            </a:pPr>
            <a:r>
              <a:rPr lang="ar-SA" u="sng" dirty="0"/>
              <a:t>تشمل الأعراض الشائعة ل</a:t>
            </a:r>
            <a:r>
              <a:rPr lang="ar-EG" u="sng" dirty="0"/>
              <a:t>كوفيد – 19 </a:t>
            </a:r>
            <a:r>
              <a:rPr lang="ar-SA" u="sng" dirty="0"/>
              <a:t>ما يلي</a:t>
            </a:r>
            <a:r>
              <a:rPr lang="ar-EG" dirty="0"/>
              <a:t> </a:t>
            </a:r>
            <a:r>
              <a:rPr lang="en-US" dirty="0"/>
              <a:t>:</a:t>
            </a:r>
            <a:br>
              <a:rPr lang="en-US" dirty="0"/>
            </a:br>
            <a:r>
              <a:rPr lang="en-US" dirty="0"/>
              <a:t>• </a:t>
            </a:r>
            <a:r>
              <a:rPr lang="ar-EG" dirty="0"/>
              <a:t> </a:t>
            </a:r>
            <a:r>
              <a:rPr lang="ar-SA" dirty="0"/>
              <a:t>حمى (درجة حرارة عالية - 37.5 درجة مئوية أو أعلى</a:t>
            </a:r>
            <a:r>
              <a:rPr lang="ar-EG" dirty="0"/>
              <a:t>)</a:t>
            </a:r>
            <a:br>
              <a:rPr lang="en-US" dirty="0"/>
            </a:br>
            <a:r>
              <a:rPr lang="en-US" dirty="0"/>
              <a:t>• </a:t>
            </a:r>
            <a:r>
              <a:rPr lang="ar-EG" dirty="0"/>
              <a:t> </a:t>
            </a:r>
            <a:r>
              <a:rPr lang="ar-SA" dirty="0"/>
              <a:t>السعال - يمكن أن يكون أي نوع من السعال ، وليس مجرد جفاف</a:t>
            </a:r>
            <a:br>
              <a:rPr lang="en-US" dirty="0"/>
            </a:br>
            <a:r>
              <a:rPr lang="en-US" dirty="0"/>
              <a:t>• </a:t>
            </a:r>
            <a:r>
              <a:rPr lang="ar-EG" dirty="0"/>
              <a:t> </a:t>
            </a:r>
            <a:r>
              <a:rPr lang="ar-SA" dirty="0"/>
              <a:t>ضيق في التنفس</a:t>
            </a:r>
            <a:br>
              <a:rPr lang="en-US" dirty="0"/>
            </a:br>
            <a:r>
              <a:rPr lang="en-US" dirty="0"/>
              <a:t>• </a:t>
            </a:r>
            <a:r>
              <a:rPr lang="ar-EG" dirty="0"/>
              <a:t> </a:t>
            </a:r>
            <a:r>
              <a:rPr lang="ar-SA" dirty="0"/>
              <a:t>صعوبات في التنفس</a:t>
            </a:r>
            <a:br>
              <a:rPr lang="en-US" dirty="0"/>
            </a:br>
            <a:r>
              <a:rPr lang="ar-EG" dirty="0"/>
              <a:t> </a:t>
            </a:r>
            <a:r>
              <a:rPr lang="en-US" dirty="0"/>
              <a:t>•</a:t>
            </a:r>
            <a:r>
              <a:rPr lang="ar-EG" dirty="0"/>
              <a:t> </a:t>
            </a:r>
            <a:r>
              <a:rPr lang="ar-SA" dirty="0"/>
              <a:t>إعياء</a:t>
            </a:r>
            <a:endParaRPr lang="en-US" dirty="0"/>
          </a:p>
          <a:p>
            <a:pPr algn="r" rtl="1"/>
            <a:endParaRPr lang="en-US" dirty="0"/>
          </a:p>
        </p:txBody>
      </p:sp>
    </p:spTree>
    <p:extLst>
      <p:ext uri="{BB962C8B-B14F-4D97-AF65-F5344CB8AC3E}">
        <p14:creationId xmlns:p14="http://schemas.microsoft.com/office/powerpoint/2010/main" val="376856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0" y="1063255"/>
            <a:ext cx="10515600" cy="1325563"/>
          </a:xfrm>
        </p:spPr>
        <p:txBody>
          <a:bodyPr>
            <a:normAutofit/>
          </a:bodyPr>
          <a:lstStyle/>
          <a:p>
            <a:pPr algn="ctr" rtl="1"/>
            <a:r>
              <a:rPr lang="ar-EG" sz="4000" b="1" u="sng" dirty="0"/>
              <a:t>الممارسات الصحية الواجب إتباعها للحد من إنتشار كوفيد – 19 </a:t>
            </a:r>
            <a:endParaRPr lang="en-US" sz="4000" dirty="0"/>
          </a:p>
        </p:txBody>
      </p:sp>
      <p:sp>
        <p:nvSpPr>
          <p:cNvPr id="3" name="Content Placeholder 2"/>
          <p:cNvSpPr>
            <a:spLocks noGrp="1"/>
          </p:cNvSpPr>
          <p:nvPr>
            <p:ph idx="4294967295"/>
          </p:nvPr>
        </p:nvSpPr>
        <p:spPr>
          <a:xfrm>
            <a:off x="0" y="1825625"/>
            <a:ext cx="10515600" cy="3605213"/>
          </a:xfrm>
        </p:spPr>
        <p:txBody>
          <a:bodyPr>
            <a:normAutofit lnSpcReduction="10000"/>
          </a:bodyPr>
          <a:lstStyle/>
          <a:p>
            <a:pPr marL="457200" indent="-457200" algn="r" rtl="1">
              <a:lnSpc>
                <a:spcPct val="150000"/>
              </a:lnSpc>
              <a:buFont typeface="Wingdings" pitchFamily="2" charset="2"/>
              <a:buChar char="v"/>
            </a:pPr>
            <a:r>
              <a:rPr lang="ar-EG" b="1" u="sng" dirty="0"/>
              <a:t>فى الأماكن العامة</a:t>
            </a:r>
            <a:r>
              <a:rPr lang="ar-EG" b="1" dirty="0"/>
              <a:t> :- </a:t>
            </a:r>
          </a:p>
          <a:p>
            <a:pPr marL="457200" indent="-457200" algn="r" rtl="1">
              <a:lnSpc>
                <a:spcPct val="150000"/>
              </a:lnSpc>
            </a:pPr>
            <a:r>
              <a:rPr lang="ar-EG" dirty="0"/>
              <a:t>أرتداء الأقنعة ومهمات الوقاية الشخصية </a:t>
            </a:r>
          </a:p>
          <a:p>
            <a:pPr marL="457200" indent="-457200" algn="r" rtl="1">
              <a:lnSpc>
                <a:spcPct val="150000"/>
              </a:lnSpc>
            </a:pPr>
            <a:r>
              <a:rPr lang="ar-EG" dirty="0"/>
              <a:t>إستخدام المطهرات بصفة دورية لتعقيم الأيدى</a:t>
            </a:r>
          </a:p>
          <a:p>
            <a:pPr marL="457200" indent="-457200" algn="r" rtl="1">
              <a:lnSpc>
                <a:spcPct val="150000"/>
              </a:lnSpc>
            </a:pPr>
            <a:r>
              <a:rPr lang="ar-EG" dirty="0"/>
              <a:t>التباعد الإجتماعى والحفاظ على مسافة مناسبة بين الأفراد 1.5 م على الاقل</a:t>
            </a:r>
          </a:p>
          <a:p>
            <a:pPr marL="457200" indent="-457200" algn="r" rtl="1">
              <a:lnSpc>
                <a:spcPct val="150000"/>
              </a:lnSpc>
            </a:pPr>
            <a:r>
              <a:rPr lang="ar-EG" dirty="0"/>
              <a:t>التقليل أو الحد من إستخدام وسائل النقل الجماعى </a:t>
            </a:r>
          </a:p>
          <a:p>
            <a:pPr algn="r" rtl="1">
              <a:lnSpc>
                <a:spcPct val="150000"/>
              </a:lnSpc>
            </a:pPr>
            <a:endParaRPr lang="ar-EG" dirty="0"/>
          </a:p>
          <a:p>
            <a:pPr algn="r" rtl="1"/>
            <a:endParaRPr lang="en-US" dirty="0"/>
          </a:p>
        </p:txBody>
      </p:sp>
    </p:spTree>
    <p:extLst>
      <p:ext uri="{BB962C8B-B14F-4D97-AF65-F5344CB8AC3E}">
        <p14:creationId xmlns:p14="http://schemas.microsoft.com/office/powerpoint/2010/main" val="1555155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09" y="117865"/>
            <a:ext cx="10515600" cy="1325563"/>
          </a:xfrm>
        </p:spPr>
        <p:txBody>
          <a:bodyPr/>
          <a:lstStyle/>
          <a:p>
            <a:pPr algn="ctr"/>
            <a:r>
              <a:rPr lang="ar-EG" dirty="0"/>
              <a:t>ممارسات نحاول تفاديها</a:t>
            </a:r>
            <a:endParaRPr lang="en-US" dirty="0"/>
          </a:p>
        </p:txBody>
      </p:sp>
      <p:pic>
        <p:nvPicPr>
          <p:cNvPr id="5" name="VID-20200613-WA000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7297" y="1431986"/>
            <a:ext cx="9082224" cy="5141342"/>
          </a:xfrm>
        </p:spPr>
      </p:pic>
    </p:spTree>
    <p:extLst>
      <p:ext uri="{BB962C8B-B14F-4D97-AF65-F5344CB8AC3E}">
        <p14:creationId xmlns:p14="http://schemas.microsoft.com/office/powerpoint/2010/main" val="2034528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8618"/>
          </a:xfrm>
        </p:spPr>
        <p:txBody>
          <a:bodyPr/>
          <a:lstStyle/>
          <a:p>
            <a:pPr algn="ctr"/>
            <a:r>
              <a:rPr lang="ar-EG" dirty="0"/>
              <a:t>ممارسات جيدة ومحاولة زيادة الوعى</a:t>
            </a:r>
            <a:endParaRPr lang="en-US" dirty="0"/>
          </a:p>
        </p:txBody>
      </p:sp>
      <p:pic>
        <p:nvPicPr>
          <p:cNvPr id="4" name="VID-20200613-WA000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6341" y="1397478"/>
            <a:ext cx="8853646" cy="5011947"/>
          </a:xfrm>
        </p:spPr>
      </p:pic>
    </p:spTree>
    <p:extLst>
      <p:ext uri="{BB962C8B-B14F-4D97-AF65-F5344CB8AC3E}">
        <p14:creationId xmlns:p14="http://schemas.microsoft.com/office/powerpoint/2010/main" val="1903978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012F-C313-4AA0-AD52-FCFF96D5B216}"/>
              </a:ext>
            </a:extLst>
          </p:cNvPr>
          <p:cNvSpPr>
            <a:spLocks noGrp="1"/>
          </p:cNvSpPr>
          <p:nvPr>
            <p:ph type="title"/>
          </p:nvPr>
        </p:nvSpPr>
        <p:spPr>
          <a:xfrm>
            <a:off x="0" y="1100699"/>
            <a:ext cx="10515600" cy="1325563"/>
          </a:xfrm>
        </p:spPr>
        <p:txBody>
          <a:bodyPr/>
          <a:lstStyle/>
          <a:p>
            <a:pPr algn="r"/>
            <a:r>
              <a:rPr lang="ar-EG" b="1" u="sng" dirty="0"/>
              <a:t>داخل المنشأت الغذائية</a:t>
            </a:r>
            <a:r>
              <a:rPr lang="ar-EG" b="1" dirty="0"/>
              <a:t> :- </a:t>
            </a:r>
            <a:br>
              <a:rPr lang="en-US" b="1" dirty="0"/>
            </a:br>
            <a:endParaRPr lang="en-US" dirty="0"/>
          </a:p>
        </p:txBody>
      </p:sp>
      <p:sp>
        <p:nvSpPr>
          <p:cNvPr id="3" name="Content Placeholder 2"/>
          <p:cNvSpPr>
            <a:spLocks noGrp="1"/>
          </p:cNvSpPr>
          <p:nvPr>
            <p:ph idx="4294967295"/>
          </p:nvPr>
        </p:nvSpPr>
        <p:spPr>
          <a:xfrm>
            <a:off x="0" y="1825625"/>
            <a:ext cx="10515600" cy="3617913"/>
          </a:xfrm>
        </p:spPr>
        <p:txBody>
          <a:bodyPr>
            <a:normAutofit fontScale="85000" lnSpcReduction="20000"/>
          </a:bodyPr>
          <a:lstStyle/>
          <a:p>
            <a:pPr marL="285750" indent="-285750" algn="r" rtl="1">
              <a:lnSpc>
                <a:spcPct val="150000"/>
              </a:lnSpc>
            </a:pPr>
            <a:r>
              <a:rPr lang="ar-EG" dirty="0"/>
              <a:t>غسل اليدين لمدة لاتقل عن 20 ثانية بالماء الساخن والصابون </a:t>
            </a:r>
          </a:p>
          <a:p>
            <a:pPr marL="285750" indent="-285750" algn="r" rtl="1">
              <a:lnSpc>
                <a:spcPct val="150000"/>
              </a:lnSpc>
            </a:pPr>
            <a:r>
              <a:rPr lang="ar-EG" dirty="0"/>
              <a:t>الأختبار الدورى للعاملين والموظفين وخصوصا العاملين خارج المنشأة </a:t>
            </a:r>
          </a:p>
          <a:p>
            <a:pPr marL="285750" indent="-285750" algn="r" rtl="1">
              <a:lnSpc>
                <a:spcPct val="150000"/>
              </a:lnSpc>
            </a:pPr>
            <a:r>
              <a:rPr lang="ar-EG" dirty="0"/>
              <a:t>توفير المطهرات اللازمة للنظافة الشخصية و</a:t>
            </a:r>
            <a:r>
              <a:rPr lang="ar-SA" dirty="0"/>
              <a:t>الاستخدام المتكرر لمطهرات اليد الكحولية </a:t>
            </a:r>
            <a:endParaRPr lang="ar-EG" dirty="0"/>
          </a:p>
          <a:p>
            <a:pPr marL="285750" indent="-285750" algn="r" rtl="1">
              <a:lnSpc>
                <a:spcPct val="150000"/>
              </a:lnSpc>
            </a:pPr>
            <a:r>
              <a:rPr lang="ar-EG" dirty="0"/>
              <a:t>تصميم سير العمل داخل المنشأة للحد من الأختلاط الغير متعمد بين العاملين داخل المنشأة </a:t>
            </a:r>
          </a:p>
          <a:p>
            <a:pPr marL="285750" indent="-285750" algn="r" rtl="1">
              <a:lnSpc>
                <a:spcPct val="150000"/>
              </a:lnSpc>
            </a:pPr>
            <a:r>
              <a:rPr lang="ar-EG" dirty="0"/>
              <a:t>تطهير الأسطح الملامسة للمنتجات الغذائية بإستمرار </a:t>
            </a:r>
          </a:p>
          <a:p>
            <a:pPr marL="285750" indent="-285750" algn="r" rtl="1">
              <a:lnSpc>
                <a:spcPct val="150000"/>
              </a:lnSpc>
            </a:pPr>
            <a:r>
              <a:rPr lang="ar-SA" dirty="0"/>
              <a:t>تجنب الاتصال الوثيق مع أي شخص تظهر عليه أعراض أمراض الجهاز التنفسي مثل السعال والعطس</a:t>
            </a:r>
            <a:endParaRPr lang="en-US" dirty="0"/>
          </a:p>
          <a:p>
            <a:pPr algn="r" rtl="1"/>
            <a:endParaRPr lang="en-US" dirty="0"/>
          </a:p>
        </p:txBody>
      </p:sp>
    </p:spTree>
    <p:extLst>
      <p:ext uri="{BB962C8B-B14F-4D97-AF65-F5344CB8AC3E}">
        <p14:creationId xmlns:p14="http://schemas.microsoft.com/office/powerpoint/2010/main" val="2268597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5852" y="102708"/>
            <a:ext cx="4469170" cy="6651789"/>
          </a:xfrm>
        </p:spPr>
      </p:pic>
    </p:spTree>
    <p:extLst>
      <p:ext uri="{BB962C8B-B14F-4D97-AF65-F5344CB8AC3E}">
        <p14:creationId xmlns:p14="http://schemas.microsoft.com/office/powerpoint/2010/main" val="3606061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EG" sz="3600" b="1" u="sng" dirty="0"/>
              <a:t>الحلول المقترحة لتلافى التأثير السلبى لفيروس كورونا (كوفيد – 19)</a:t>
            </a:r>
            <a:r>
              <a:rPr lang="ar-EG" sz="3600" b="1" dirty="0"/>
              <a:t> :-</a:t>
            </a:r>
            <a:r>
              <a:rPr lang="ar-EG" sz="3600" b="1" u="sng" dirty="0"/>
              <a:t> </a:t>
            </a:r>
            <a:endParaRPr lang="en-US" sz="3600" dirty="0"/>
          </a:p>
        </p:txBody>
      </p:sp>
      <p:sp>
        <p:nvSpPr>
          <p:cNvPr id="3" name="Content Placeholder 2"/>
          <p:cNvSpPr>
            <a:spLocks noGrp="1"/>
          </p:cNvSpPr>
          <p:nvPr>
            <p:ph idx="4294967295"/>
          </p:nvPr>
        </p:nvSpPr>
        <p:spPr>
          <a:xfrm>
            <a:off x="580377" y="1941035"/>
            <a:ext cx="10706100" cy="3829050"/>
          </a:xfrm>
          <a:solidFill>
            <a:schemeClr val="bg1"/>
          </a:solidFill>
        </p:spPr>
        <p:txBody>
          <a:bodyPr>
            <a:normAutofit fontScale="92500" lnSpcReduction="20000"/>
          </a:bodyPr>
          <a:lstStyle/>
          <a:p>
            <a:pPr marL="457200" indent="-457200" algn="r" rtl="1"/>
            <a:r>
              <a:rPr lang="ar-EG" dirty="0"/>
              <a:t>التسويق الأليكترونى ( جوميا – أمازون ....الخ )</a:t>
            </a:r>
          </a:p>
          <a:p>
            <a:pPr marL="457200" indent="-457200" algn="r" rtl="1"/>
            <a:r>
              <a:rPr lang="ar-EG" dirty="0"/>
              <a:t>الإعتماد على خدمات توصيل الطلبات للمنازل </a:t>
            </a:r>
          </a:p>
          <a:p>
            <a:pPr marL="457200" indent="-457200" algn="r" rtl="1"/>
            <a:r>
              <a:rPr lang="ar-EG" dirty="0"/>
              <a:t>تعلم الممارسات الصحية الجيدة وممارستها فى كل مكان </a:t>
            </a:r>
          </a:p>
          <a:p>
            <a:pPr marL="457200" indent="-457200" algn="r" rtl="1"/>
            <a:r>
              <a:rPr lang="ar-EG" dirty="0"/>
              <a:t>التعلم والتواصل عن بعد (تطبيق زووم والمنصات الأليكترونية)</a:t>
            </a:r>
          </a:p>
          <a:p>
            <a:pPr marL="457200" indent="-457200" algn="r" rtl="1"/>
            <a:r>
              <a:rPr lang="ar-EG" dirty="0"/>
              <a:t>زيادة الطلب والإتجاه نحو المنتجات المجمدة </a:t>
            </a:r>
          </a:p>
          <a:p>
            <a:pPr marL="457200" indent="-457200" algn="r" rtl="1"/>
            <a:r>
              <a:rPr lang="ar-EG" dirty="0"/>
              <a:t>تعليق الضرائب الحكومية للقطاعات المتأثرة</a:t>
            </a:r>
          </a:p>
          <a:p>
            <a:pPr marL="457200" indent="-457200" algn="r" rtl="1"/>
            <a:r>
              <a:rPr lang="ar-EG" dirty="0"/>
              <a:t>تخفيف بعض القيود على التصدير </a:t>
            </a:r>
          </a:p>
          <a:p>
            <a:pPr marL="457200" indent="-457200" algn="r" rtl="1"/>
            <a:r>
              <a:rPr lang="ar-EG" dirty="0"/>
              <a:t>ضخ المزيد من الأستثمارات للقطاع الصحى</a:t>
            </a:r>
          </a:p>
          <a:p>
            <a:pPr marL="457200" indent="-457200" algn="r" rtl="1"/>
            <a:r>
              <a:rPr lang="ar-EG" dirty="0"/>
              <a:t>صرف الإعانات الحكومية للمتأثرين من توقف المنشأت الخاصة بهم </a:t>
            </a:r>
          </a:p>
          <a:p>
            <a:pPr algn="r" rtl="1"/>
            <a:endParaRPr lang="en-US" dirty="0"/>
          </a:p>
        </p:txBody>
      </p:sp>
    </p:spTree>
    <p:extLst>
      <p:ext uri="{BB962C8B-B14F-4D97-AF65-F5344CB8AC3E}">
        <p14:creationId xmlns:p14="http://schemas.microsoft.com/office/powerpoint/2010/main" val="1769101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A76A-FB92-48E2-8BB0-1C1F1A1502B0}"/>
              </a:ext>
            </a:extLst>
          </p:cNvPr>
          <p:cNvSpPr>
            <a:spLocks noGrp="1"/>
          </p:cNvSpPr>
          <p:nvPr>
            <p:ph type="title"/>
          </p:nvPr>
        </p:nvSpPr>
        <p:spPr>
          <a:xfrm>
            <a:off x="1109708" y="896513"/>
            <a:ext cx="10315113" cy="1325563"/>
          </a:xfrm>
        </p:spPr>
        <p:txBody>
          <a:bodyPr anchor="ctr">
            <a:normAutofit fontScale="90000"/>
          </a:bodyPr>
          <a:lstStyle/>
          <a:p>
            <a:pPr algn="ctr" rtl="1"/>
            <a:br>
              <a:rPr lang="en-US" sz="3600" dirty="0">
                <a:solidFill>
                  <a:schemeClr val="bg1"/>
                </a:solidFill>
              </a:rPr>
            </a:br>
            <a:r>
              <a:rPr lang="ar-EG" sz="3600" dirty="0">
                <a:solidFill>
                  <a:schemeClr val="bg1"/>
                </a:solidFill>
              </a:rPr>
              <a:t>                                                    </a:t>
            </a:r>
            <a:r>
              <a:rPr lang="ar-EG" sz="3600" dirty="0"/>
              <a:t>أفضل الممارسات – التعاون الحكومى </a:t>
            </a:r>
            <a:br>
              <a:rPr lang="en-US" sz="3600" dirty="0"/>
            </a:br>
            <a:endParaRPr lang="en-US" sz="3600" dirty="0">
              <a:solidFill>
                <a:schemeClr val="bg1"/>
              </a:solidFill>
            </a:endParaRPr>
          </a:p>
        </p:txBody>
      </p:sp>
      <p:sp>
        <p:nvSpPr>
          <p:cNvPr id="3" name="Content Placeholder 2">
            <a:extLst>
              <a:ext uri="{FF2B5EF4-FFF2-40B4-BE49-F238E27FC236}">
                <a16:creationId xmlns:a16="http://schemas.microsoft.com/office/drawing/2014/main" id="{7E07F3F4-069A-4F6C-B4A0-6DE1EBBCC25F}"/>
              </a:ext>
            </a:extLst>
          </p:cNvPr>
          <p:cNvSpPr>
            <a:spLocks noGrp="1"/>
          </p:cNvSpPr>
          <p:nvPr>
            <p:ph sz="half" idx="4294967295"/>
          </p:nvPr>
        </p:nvSpPr>
        <p:spPr>
          <a:xfrm>
            <a:off x="62144" y="1891344"/>
            <a:ext cx="6464300" cy="4287838"/>
          </a:xfrm>
        </p:spPr>
        <p:txBody>
          <a:bodyPr>
            <a:normAutofit/>
          </a:bodyPr>
          <a:lstStyle/>
          <a:p>
            <a:pPr marL="285750" indent="-285750" algn="r" rtl="1"/>
            <a:r>
              <a:rPr lang="ar-EG" sz="1800" b="1" dirty="0"/>
              <a:t>يجب أن يتم تصنيف الزراعة والخدمات المساندة لها على أنها صناعة أساسية وحرجة وذات أهمية حيوية من قبل الحكومات </a:t>
            </a:r>
            <a:endParaRPr lang="en-US" sz="1800" b="1" dirty="0"/>
          </a:p>
          <a:p>
            <a:pPr marL="285750" indent="-285750" algn="r" rtl="1"/>
            <a:r>
              <a:rPr lang="ar-EG" sz="1800" b="1" dirty="0"/>
              <a:t>وهذا يسمح بحرية الحركة وأولوية لوازم التنظيف والوصول إلى البرامج المصممة خصيصآ مثل :- </a:t>
            </a:r>
            <a:br>
              <a:rPr lang="ar-EG" sz="1800" b="1" dirty="0"/>
            </a:br>
            <a:endParaRPr lang="ar-EG" sz="1800" b="1" dirty="0"/>
          </a:p>
          <a:p>
            <a:pPr marL="457200" indent="-341313" algn="r" rtl="1">
              <a:buFont typeface="Courier New" pitchFamily="49" charset="0"/>
              <a:buChar char="o"/>
            </a:pPr>
            <a:r>
              <a:rPr lang="ar-EG" sz="1800" b="1" dirty="0"/>
              <a:t>تصميم وتوفير ممرات خضراء لشحن المواد الغذائية</a:t>
            </a:r>
          </a:p>
          <a:p>
            <a:pPr marL="457200" indent="-341313" algn="r" rtl="1">
              <a:buFont typeface="Courier New" pitchFamily="49" charset="0"/>
              <a:buChar char="o"/>
            </a:pPr>
            <a:r>
              <a:rPr lang="ar-EG" sz="1800" b="1" dirty="0"/>
              <a:t>تقديم قروض للمنشأت الأقل من 500 موظف للحفاظ على</a:t>
            </a:r>
          </a:p>
          <a:p>
            <a:pPr marL="115887" indent="0" algn="r" rtl="1">
              <a:buNone/>
            </a:pPr>
            <a:r>
              <a:rPr lang="ar-EG" sz="1800" b="1" dirty="0"/>
              <a:t>      استمرار دفع الرواتب للعاملين.</a:t>
            </a:r>
          </a:p>
          <a:p>
            <a:pPr marL="457200" indent="-341313" algn="r" rtl="1">
              <a:buFont typeface="Courier New" pitchFamily="49" charset="0"/>
              <a:buChar char="o"/>
            </a:pPr>
            <a:r>
              <a:rPr lang="ar-EG" sz="1800" b="1" dirty="0"/>
              <a:t>تقديم إعانة بطالة من الحكومات للعاطلين عن العمل.</a:t>
            </a:r>
          </a:p>
          <a:p>
            <a:pPr marL="457200" indent="-341313" algn="r" rtl="1">
              <a:buFont typeface="Courier New" pitchFamily="49" charset="0"/>
              <a:buChar char="o"/>
            </a:pPr>
            <a:r>
              <a:rPr lang="ar-EG" sz="1800" b="1" dirty="0"/>
              <a:t>زيادة الأموال الحكومية الموجهة لقطاع الرعاية الصحية والخدمات الأجتماعية.</a:t>
            </a:r>
          </a:p>
          <a:p>
            <a:pPr marL="457200" indent="-341313" algn="r" rtl="1">
              <a:buFont typeface="Courier New" pitchFamily="49" charset="0"/>
              <a:buChar char="o"/>
            </a:pPr>
            <a:r>
              <a:rPr lang="ar-EG" sz="1800" b="1" dirty="0"/>
              <a:t>تأجيل الضريبة على الدخل للأفراد لعام 2020.</a:t>
            </a:r>
          </a:p>
          <a:p>
            <a:pPr marL="457200" indent="-341313" algn="r" rtl="1">
              <a:buFont typeface="Courier New" pitchFamily="49" charset="0"/>
              <a:buChar char="o"/>
            </a:pPr>
            <a:r>
              <a:rPr lang="ar-EG" sz="1800" b="1" dirty="0"/>
              <a:t>تخفيف بعذ اللوائح</a:t>
            </a:r>
            <a:endParaRPr lang="en-US" sz="1800" b="1" dirty="0"/>
          </a:p>
          <a:p>
            <a:endParaRPr lang="en-US" sz="1500" dirty="0">
              <a:latin typeface="+mj-lt"/>
            </a:endParaRPr>
          </a:p>
        </p:txBody>
      </p:sp>
      <p:pic>
        <p:nvPicPr>
          <p:cNvPr id="5" name="Picture 4" descr="Food logistic">
            <a:extLst>
              <a:ext uri="{FF2B5EF4-FFF2-40B4-BE49-F238E27FC236}">
                <a16:creationId xmlns:a16="http://schemas.microsoft.com/office/drawing/2014/main" id="{6D5053F7-BB85-4DB9-975D-24C900C2D98B}"/>
              </a:ext>
            </a:extLst>
          </p:cNvPr>
          <p:cNvPicPr/>
          <p:nvPr/>
        </p:nvPicPr>
        <p:blipFill rotWithShape="1">
          <a:blip r:embed="rId2">
            <a:extLst>
              <a:ext uri="{28A0092B-C50C-407E-A947-70E740481C1C}">
                <a14:useLocalDpi xmlns:a14="http://schemas.microsoft.com/office/drawing/2010/main" val="0"/>
              </a:ext>
            </a:extLst>
          </a:blip>
          <a:srcRect l="3077" t="36340" r="915" b="11878"/>
          <a:stretch/>
        </p:blipFill>
        <p:spPr bwMode="auto">
          <a:xfrm>
            <a:off x="6668086" y="3856251"/>
            <a:ext cx="5040264" cy="1822885"/>
          </a:xfrm>
          <a:prstGeom prst="rect">
            <a:avLst/>
          </a:prstGeom>
          <a:noFill/>
          <a:ln>
            <a:noFill/>
          </a:ln>
          <a:extLst>
            <a:ext uri="{53640926-AAD7-44D8-BBD7-CCE9431645EC}">
              <a14:shadowObscured xmlns:a14="http://schemas.microsoft.com/office/drawing/2010/main"/>
            </a:ext>
          </a:extLst>
        </p:spPr>
      </p:pic>
      <p:pic>
        <p:nvPicPr>
          <p:cNvPr id="1026" name="Picture 2" descr="The Mugamma, combined offices of much of Egypt's government">
            <a:extLst>
              <a:ext uri="{FF2B5EF4-FFF2-40B4-BE49-F238E27FC236}">
                <a16:creationId xmlns:a16="http://schemas.microsoft.com/office/drawing/2014/main" id="{82FAC563-FF35-40D2-AC9A-88013545D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800" y="1482314"/>
            <a:ext cx="363855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54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5289"/>
            <a:ext cx="10515600" cy="1325563"/>
          </a:xfrm>
        </p:spPr>
        <p:txBody>
          <a:bodyPr/>
          <a:lstStyle/>
          <a:p>
            <a:pPr algn="ctr"/>
            <a:r>
              <a:rPr lang="ar-EG" b="1" u="sng" dirty="0"/>
              <a:t>ما يجب فعله إذا كانت نتيجة اختبار الموظف إيجابية</a:t>
            </a:r>
            <a:endParaRPr lang="en-US" dirty="0"/>
          </a:p>
        </p:txBody>
      </p:sp>
      <p:sp>
        <p:nvSpPr>
          <p:cNvPr id="3" name="Content Placeholder 2"/>
          <p:cNvSpPr>
            <a:spLocks noGrp="1"/>
          </p:cNvSpPr>
          <p:nvPr>
            <p:ph sz="half" idx="4294967295"/>
          </p:nvPr>
        </p:nvSpPr>
        <p:spPr>
          <a:xfrm>
            <a:off x="0" y="1954213"/>
            <a:ext cx="10601325" cy="4151312"/>
          </a:xfrm>
        </p:spPr>
        <p:txBody>
          <a:bodyPr>
            <a:normAutofit fontScale="77500" lnSpcReduction="20000"/>
          </a:bodyPr>
          <a:lstStyle/>
          <a:p>
            <a:pPr algn="r" rtl="1">
              <a:lnSpc>
                <a:spcPct val="150000"/>
              </a:lnSpc>
            </a:pPr>
            <a:r>
              <a:rPr lang="ar-EG" dirty="0"/>
              <a:t>لضمان الحد الأدنى من انتشار الفيروس وتقليل التأثير على عملك ، يحتاج أصحاب العمل إلى اتباع الإرشادات التي وضعتها سلطات الدولة والسلطات المحلية.</a:t>
            </a:r>
          </a:p>
          <a:p>
            <a:pPr marL="342900" indent="-342900" algn="r" rtl="1">
              <a:lnSpc>
                <a:spcPct val="150000"/>
              </a:lnSpc>
            </a:pPr>
            <a:r>
              <a:rPr lang="ar-EG" dirty="0"/>
              <a:t>إذا تم تأكيد أن الموظف لديه </a:t>
            </a:r>
            <a:r>
              <a:rPr lang="en-US" dirty="0"/>
              <a:t>COVID-19 ، </a:t>
            </a:r>
            <a:r>
              <a:rPr lang="ar-EG" dirty="0"/>
              <a:t>يجب على أصحاب العمل إبلاغ الموظفين الآخرين بتعرضهم المحتمل للفيروس في مكان العمل ولكن مع الحفاظ على السرية.</a:t>
            </a:r>
          </a:p>
          <a:p>
            <a:pPr marL="342900" indent="-342900" algn="r" rtl="1">
              <a:lnSpc>
                <a:spcPct val="150000"/>
              </a:lnSpc>
            </a:pPr>
            <a:r>
              <a:rPr lang="ar-EG" dirty="0"/>
              <a:t>يجب على الموظفين المرضى اتباع الإرشادات المحلية مثل مراكز السيطرة على الأمراض والوقاية منها</a:t>
            </a:r>
            <a:r>
              <a:rPr lang="en-US" dirty="0"/>
              <a:t> </a:t>
            </a:r>
            <a:r>
              <a:rPr lang="ar-EG" dirty="0"/>
              <a:t>ماذا تفعل إذا كنت مريضًا بمرض فيروس كورونا</a:t>
            </a:r>
          </a:p>
          <a:p>
            <a:pPr marL="342900" indent="-342900" algn="r" rtl="1">
              <a:lnSpc>
                <a:spcPct val="150000"/>
              </a:lnSpc>
            </a:pPr>
            <a:r>
              <a:rPr lang="ar-EG" dirty="0"/>
              <a:t>يجب على أصحاب العمل استشارة قسم الصحة المحلي للحصول على إرشادات إضافية.</a:t>
            </a:r>
            <a:br>
              <a:rPr lang="ar-EG" dirty="0"/>
            </a:br>
            <a:endParaRPr lang="en-US" dirty="0"/>
          </a:p>
          <a:p>
            <a:endParaRPr lang="en-US" dirty="0"/>
          </a:p>
        </p:txBody>
      </p:sp>
    </p:spTree>
    <p:extLst>
      <p:ext uri="{BB962C8B-B14F-4D97-AF65-F5344CB8AC3E}">
        <p14:creationId xmlns:p14="http://schemas.microsoft.com/office/powerpoint/2010/main" val="173787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4C8A-709E-4BF7-B6CD-DE35FB825EDD}"/>
              </a:ext>
            </a:extLst>
          </p:cNvPr>
          <p:cNvSpPr>
            <a:spLocks noGrp="1"/>
          </p:cNvSpPr>
          <p:nvPr>
            <p:ph type="title"/>
          </p:nvPr>
        </p:nvSpPr>
        <p:spPr>
          <a:xfrm>
            <a:off x="838200" y="1162843"/>
            <a:ext cx="9274521" cy="1325563"/>
          </a:xfrm>
        </p:spPr>
        <p:txBody>
          <a:bodyPr/>
          <a:lstStyle/>
          <a:p>
            <a:pPr algn="r"/>
            <a:r>
              <a:rPr lang="ar-EG" dirty="0"/>
              <a:t>المتحدث اليوم</a:t>
            </a:r>
            <a:endParaRPr lang="en-US" dirty="0"/>
          </a:p>
        </p:txBody>
      </p:sp>
      <p:sp>
        <p:nvSpPr>
          <p:cNvPr id="3" name="Content Placeholder 2">
            <a:extLst>
              <a:ext uri="{FF2B5EF4-FFF2-40B4-BE49-F238E27FC236}">
                <a16:creationId xmlns:a16="http://schemas.microsoft.com/office/drawing/2014/main" id="{574927A5-1F4A-48D0-A2EE-7509E6DF25C1}"/>
              </a:ext>
            </a:extLst>
          </p:cNvPr>
          <p:cNvSpPr>
            <a:spLocks noGrp="1"/>
          </p:cNvSpPr>
          <p:nvPr>
            <p:ph idx="4294967295"/>
          </p:nvPr>
        </p:nvSpPr>
        <p:spPr>
          <a:xfrm>
            <a:off x="0" y="2070100"/>
            <a:ext cx="10112721" cy="2984500"/>
          </a:xfrm>
        </p:spPr>
        <p:txBody>
          <a:bodyPr>
            <a:normAutofit/>
          </a:bodyPr>
          <a:lstStyle/>
          <a:p>
            <a:pPr marL="0" indent="0" algn="ctr">
              <a:buNone/>
            </a:pPr>
            <a:endParaRPr lang="en-US" sz="4000" b="1" dirty="0"/>
          </a:p>
          <a:p>
            <a:pPr marL="0" indent="0" algn="r">
              <a:buNone/>
            </a:pPr>
            <a:r>
              <a:rPr lang="ar-EG" sz="3300" b="1" dirty="0"/>
              <a:t>مهندس / هشام السيد بدوى</a:t>
            </a:r>
            <a:endParaRPr lang="en-US" sz="3300" b="1" dirty="0"/>
          </a:p>
          <a:p>
            <a:pPr marL="0" indent="0" algn="r">
              <a:buNone/>
            </a:pPr>
            <a:r>
              <a:rPr lang="ar-EG" dirty="0"/>
              <a:t>خبير باعمال التبريد والتجميد </a:t>
            </a:r>
          </a:p>
          <a:p>
            <a:pPr marL="0" indent="0" algn="r">
              <a:buNone/>
            </a:pPr>
            <a:r>
              <a:rPr lang="ar-EG" dirty="0"/>
              <a:t>تصميم وتنفيذ المحطات </a:t>
            </a:r>
            <a:endParaRPr lang="en-US" dirty="0"/>
          </a:p>
          <a:p>
            <a:pPr marL="0" indent="0" algn="r">
              <a:buNone/>
            </a:pPr>
            <a:r>
              <a:rPr lang="ar-EG" dirty="0"/>
              <a:t> </a:t>
            </a:r>
            <a:r>
              <a:rPr lang="en-US" dirty="0"/>
              <a:t>GCCA</a:t>
            </a:r>
            <a:r>
              <a:rPr lang="ar-EG" dirty="0"/>
              <a:t> أحد خبراء التحالف الدولى لسلاسل التبريد </a:t>
            </a:r>
            <a:endParaRPr lang="en-US" dirty="0"/>
          </a:p>
        </p:txBody>
      </p:sp>
      <p:sp>
        <p:nvSpPr>
          <p:cNvPr id="6" name="Subtitle 2">
            <a:extLst>
              <a:ext uri="{FF2B5EF4-FFF2-40B4-BE49-F238E27FC236}">
                <a16:creationId xmlns:a16="http://schemas.microsoft.com/office/drawing/2014/main" id="{31A2BF49-63AB-40D1-A095-65B7230A94E0}"/>
              </a:ext>
            </a:extLst>
          </p:cNvPr>
          <p:cNvSpPr txBox="1">
            <a:spLocks/>
          </p:cNvSpPr>
          <p:nvPr/>
        </p:nvSpPr>
        <p:spPr>
          <a:xfrm>
            <a:off x="2230160" y="4492669"/>
            <a:ext cx="8626593" cy="68473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endParaRPr lang="en-US" sz="2800" dirty="0">
              <a:solidFill>
                <a:schemeClr val="tx1"/>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032654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4B3AE2-2460-4CB6-8002-0F46116D9014}"/>
              </a:ext>
            </a:extLst>
          </p:cNvPr>
          <p:cNvSpPr>
            <a:spLocks noGrp="1"/>
          </p:cNvSpPr>
          <p:nvPr>
            <p:ph type="title"/>
          </p:nvPr>
        </p:nvSpPr>
        <p:spPr>
          <a:xfrm>
            <a:off x="838200" y="729802"/>
            <a:ext cx="10515600" cy="1325563"/>
          </a:xfrm>
        </p:spPr>
        <p:txBody>
          <a:bodyPr>
            <a:normAutofit/>
          </a:bodyPr>
          <a:lstStyle/>
          <a:p>
            <a:pPr algn="r" rtl="1"/>
            <a:r>
              <a:rPr lang="ar-EG" sz="4200" b="1" u="sng" dirty="0"/>
              <a:t>الحلول المقترحة - مركز خدمة المزرعة</a:t>
            </a:r>
            <a:endParaRPr lang="en-US" sz="4200" b="1" u="sng" dirty="0"/>
          </a:p>
        </p:txBody>
      </p:sp>
      <p:pic>
        <p:nvPicPr>
          <p:cNvPr id="13" name="Content Placeholder 12" descr="A group of people in a room&#10;&#10;Description automatically generated">
            <a:extLst>
              <a:ext uri="{FF2B5EF4-FFF2-40B4-BE49-F238E27FC236}">
                <a16:creationId xmlns:a16="http://schemas.microsoft.com/office/drawing/2014/main" id="{976820C8-7189-A647-8EA8-A6C0788EBD3C}"/>
              </a:ext>
            </a:extLst>
          </p:cNvPr>
          <p:cNvPicPr>
            <a:picLocks noGrp="1" noChangeAspect="1"/>
          </p:cNvPicPr>
          <p:nvPr>
            <p:ph sz="half" idx="4294967295"/>
          </p:nvPr>
        </p:nvPicPr>
        <p:blipFill rotWithShape="1">
          <a:blip r:embed="rId2"/>
          <a:srcRect l="10951" t="59733" r="49113" b="1933"/>
          <a:stretch/>
        </p:blipFill>
        <p:spPr>
          <a:xfrm>
            <a:off x="3656818" y="2845737"/>
            <a:ext cx="1681163" cy="2252662"/>
          </a:xfrm>
        </p:spPr>
      </p:pic>
      <p:pic>
        <p:nvPicPr>
          <p:cNvPr id="5" name="Picture 4" descr="A room with a wooden floor&#10;&#10;Description automatically generated">
            <a:extLst>
              <a:ext uri="{FF2B5EF4-FFF2-40B4-BE49-F238E27FC236}">
                <a16:creationId xmlns:a16="http://schemas.microsoft.com/office/drawing/2014/main" id="{89B5383C-F9CA-6F41-AE86-1ABA1CBC17DE}"/>
              </a:ext>
            </a:extLst>
          </p:cNvPr>
          <p:cNvPicPr>
            <a:picLocks noChangeAspect="1"/>
          </p:cNvPicPr>
          <p:nvPr/>
        </p:nvPicPr>
        <p:blipFill rotWithShape="1">
          <a:blip r:embed="rId3"/>
          <a:srcRect l="21541" t="17211" r="16278" b="38366"/>
          <a:stretch/>
        </p:blipFill>
        <p:spPr>
          <a:xfrm>
            <a:off x="220924" y="1825624"/>
            <a:ext cx="3435894" cy="3272775"/>
          </a:xfrm>
          <a:prstGeom prst="rect">
            <a:avLst/>
          </a:prstGeom>
          <a:noFill/>
        </p:spPr>
      </p:pic>
      <p:sp>
        <p:nvSpPr>
          <p:cNvPr id="15" name="Content Placeholder 2">
            <a:extLst>
              <a:ext uri="{FF2B5EF4-FFF2-40B4-BE49-F238E27FC236}">
                <a16:creationId xmlns:a16="http://schemas.microsoft.com/office/drawing/2014/main" id="{9B0C2736-6584-DE4C-B535-0860912DD3E3}"/>
              </a:ext>
            </a:extLst>
          </p:cNvPr>
          <p:cNvSpPr txBox="1">
            <a:spLocks/>
          </p:cNvSpPr>
          <p:nvPr/>
        </p:nvSpPr>
        <p:spPr>
          <a:xfrm>
            <a:off x="5479554" y="1774371"/>
            <a:ext cx="5768454" cy="38240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r" rtl="1"/>
            <a:endParaRPr lang="en-US" sz="2000" dirty="0"/>
          </a:p>
          <a:p>
            <a:pPr marL="285750" indent="-285750" algn="r" rtl="1"/>
            <a:r>
              <a:rPr lang="ar-EG" sz="2000" dirty="0"/>
              <a:t>إستخدام الدراجات الثلاثية فى نقل المنتجات لإنخفاض تكلفتها </a:t>
            </a:r>
          </a:p>
          <a:p>
            <a:pPr marL="285750" indent="-285750" algn="r" rtl="1"/>
            <a:r>
              <a:rPr lang="ar-EG" sz="2000" dirty="0"/>
              <a:t>تمييز المنتج خلال كل مراحل الأنتاج والتداول من خلال وضع علامات بداية من مناطق التجميع حتى وصوله إلى المستهلك النهائى </a:t>
            </a:r>
          </a:p>
          <a:p>
            <a:pPr marL="285750" indent="-285750" algn="r" rtl="1"/>
            <a:r>
              <a:rPr lang="ar-EG" sz="2000" dirty="0"/>
              <a:t>تركيب وحدات غسيل الأيدى والآت التعقيم على مداخل جميع المنشأت </a:t>
            </a:r>
          </a:p>
          <a:p>
            <a:pPr marL="285750" indent="-285750" algn="r" rtl="1"/>
            <a:r>
              <a:rPr lang="ar-EG" sz="2000" dirty="0"/>
              <a:t>إجراء بعض المعاملات التى تزيد من فترة صلاحية المنتج للتداول وتعطى قيمة مضافة للمنتج مثل صناعة العصائر والمعاجين – إستخدام الطاقة الشمسية فى غرف التبريد الصغيرة </a:t>
            </a:r>
          </a:p>
          <a:p>
            <a:pPr marL="285750" indent="-285750" algn="r" rtl="1"/>
            <a:r>
              <a:rPr lang="ar-EG" sz="2000" dirty="0"/>
              <a:t>إستخدام منصات التواصل الإجتماعى كمنصة سوقية للبيع مثل الواتس أب – إنستجرام – وسائل التواصل الإجتماعى كمنفذ كبير للبيع </a:t>
            </a:r>
            <a:endParaRPr lang="en-US" sz="2000" dirty="0"/>
          </a:p>
          <a:p>
            <a:pPr marL="457200" lvl="1" indent="0">
              <a:buNone/>
            </a:pPr>
            <a:endParaRPr lang="en-US" sz="2000" dirty="0">
              <a:latin typeface="+mj-lt"/>
              <a:cs typeface="Arial" panose="020B0604020202020204" pitchFamily="34" charset="0"/>
            </a:endParaRPr>
          </a:p>
        </p:txBody>
      </p:sp>
      <p:sp>
        <p:nvSpPr>
          <p:cNvPr id="16" name="TextBox 15">
            <a:extLst>
              <a:ext uri="{FF2B5EF4-FFF2-40B4-BE49-F238E27FC236}">
                <a16:creationId xmlns:a16="http://schemas.microsoft.com/office/drawing/2014/main" id="{77DC91DD-E67A-9C41-9425-2BE34290DBED}"/>
              </a:ext>
            </a:extLst>
          </p:cNvPr>
          <p:cNvSpPr txBox="1"/>
          <p:nvPr/>
        </p:nvSpPr>
        <p:spPr>
          <a:xfrm>
            <a:off x="402164" y="5162405"/>
            <a:ext cx="4309193" cy="230832"/>
          </a:xfrm>
          <a:prstGeom prst="rect">
            <a:avLst/>
          </a:prstGeom>
          <a:noFill/>
        </p:spPr>
        <p:txBody>
          <a:bodyPr wrap="none" rtlCol="0">
            <a:spAutoFit/>
          </a:bodyPr>
          <a:lstStyle/>
          <a:p>
            <a:r>
              <a:rPr lang="x-none" sz="900" dirty="0"/>
              <a:t>Local Restaurant with Hand Washing Station and Markings on Floor for Social Distancing</a:t>
            </a:r>
          </a:p>
        </p:txBody>
      </p:sp>
    </p:spTree>
    <p:extLst>
      <p:ext uri="{BB962C8B-B14F-4D97-AF65-F5344CB8AC3E}">
        <p14:creationId xmlns:p14="http://schemas.microsoft.com/office/powerpoint/2010/main" val="110972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4B3AE2-2460-4CB6-8002-0F46116D9014}"/>
              </a:ext>
            </a:extLst>
          </p:cNvPr>
          <p:cNvSpPr>
            <a:spLocks noGrp="1"/>
          </p:cNvSpPr>
          <p:nvPr>
            <p:ph type="title"/>
          </p:nvPr>
        </p:nvSpPr>
        <p:spPr>
          <a:xfrm>
            <a:off x="838200" y="808666"/>
            <a:ext cx="10515600" cy="1325563"/>
          </a:xfrm>
        </p:spPr>
        <p:txBody>
          <a:bodyPr>
            <a:normAutofit/>
          </a:bodyPr>
          <a:lstStyle/>
          <a:p>
            <a:pPr algn="r" rtl="1"/>
            <a:r>
              <a:rPr lang="ar-EG" dirty="0"/>
              <a:t>الحلول المقترحة – مراكز التعبئة</a:t>
            </a:r>
            <a:endParaRPr lang="en-US" dirty="0"/>
          </a:p>
        </p:txBody>
      </p:sp>
      <p:sp>
        <p:nvSpPr>
          <p:cNvPr id="15" name="Content Placeholder 2">
            <a:extLst>
              <a:ext uri="{FF2B5EF4-FFF2-40B4-BE49-F238E27FC236}">
                <a16:creationId xmlns:a16="http://schemas.microsoft.com/office/drawing/2014/main" id="{9B0C2736-6584-DE4C-B535-0860912DD3E3}"/>
              </a:ext>
            </a:extLst>
          </p:cNvPr>
          <p:cNvSpPr txBox="1">
            <a:spLocks/>
          </p:cNvSpPr>
          <p:nvPr/>
        </p:nvSpPr>
        <p:spPr>
          <a:xfrm>
            <a:off x="4061108" y="1267552"/>
            <a:ext cx="7189166" cy="457328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EG" sz="2000" b="1" dirty="0">
                <a:solidFill>
                  <a:srgbClr val="002060"/>
                </a:solidFill>
              </a:rPr>
              <a:t>وضع علامات على الأرض للعمال لتحديد اماكن الوقوف أو الجلوس بهدف تحديد المساقه الامنه .</a:t>
            </a:r>
          </a:p>
          <a:p>
            <a:pPr algn="r" rtl="1"/>
            <a:r>
              <a:rPr lang="ar-EG" sz="2000" b="1" dirty="0">
                <a:solidFill>
                  <a:srgbClr val="002060"/>
                </a:solidFill>
              </a:rPr>
              <a:t>وضع فاصل زجاجى</a:t>
            </a:r>
            <a:r>
              <a:rPr lang="en-US" sz="2000" b="1" dirty="0">
                <a:solidFill>
                  <a:srgbClr val="002060"/>
                </a:solidFill>
              </a:rPr>
              <a:t> </a:t>
            </a:r>
            <a:r>
              <a:rPr lang="ar-EG" sz="2000" b="1" dirty="0">
                <a:solidFill>
                  <a:srgbClr val="002060"/>
                </a:solidFill>
              </a:rPr>
              <a:t>بين عمال المحطة على خط الانتاج .</a:t>
            </a:r>
          </a:p>
          <a:p>
            <a:pPr algn="r" rtl="1"/>
            <a:r>
              <a:rPr lang="ar-EG" sz="2000" b="1" dirty="0">
                <a:solidFill>
                  <a:srgbClr val="002060"/>
                </a:solidFill>
              </a:rPr>
              <a:t>التشغيل الآلي اثناء التحميل والتفريغ فى الشاحنات</a:t>
            </a:r>
          </a:p>
          <a:p>
            <a:pPr algn="r" rtl="1"/>
            <a:r>
              <a:rPr lang="ar-EG" sz="2000" b="1" dirty="0">
                <a:solidFill>
                  <a:srgbClr val="002060"/>
                </a:solidFill>
              </a:rPr>
              <a:t>توفير المعدات الوقاية والشخصية من  أقنعة وجوانتيات يرتديها الجميع دائمًا</a:t>
            </a:r>
          </a:p>
          <a:p>
            <a:pPr algn="r" rtl="1"/>
            <a:r>
              <a:rPr lang="ar-EG" sz="2000" b="1" dirty="0">
                <a:solidFill>
                  <a:srgbClr val="002060"/>
                </a:solidFill>
              </a:rPr>
              <a:t>فلتره الهواء داخل الصالات باستخدام فلاتر عالية الكفاءة</a:t>
            </a:r>
            <a:r>
              <a:rPr lang="en-US" sz="2000" b="1" dirty="0">
                <a:solidFill>
                  <a:srgbClr val="002060"/>
                </a:solidFill>
              </a:rPr>
              <a:t> </a:t>
            </a:r>
            <a:r>
              <a:rPr lang="ar-EG" sz="2000" b="1" dirty="0">
                <a:solidFill>
                  <a:srgbClr val="002060"/>
                </a:solidFill>
              </a:rPr>
              <a:t>لوقف الدوران المحتمل للفيروس عبر وحدات التبريد</a:t>
            </a:r>
          </a:p>
          <a:p>
            <a:pPr algn="r" rtl="1"/>
            <a:r>
              <a:rPr lang="ar-EG" sz="2000" b="1" dirty="0">
                <a:solidFill>
                  <a:srgbClr val="002060"/>
                </a:solidFill>
              </a:rPr>
              <a:t>نشر إرشادات الصحة الوطنية و مراكز السيطرة على الأمراض والوقاية منها عند المداخل والمخارج</a:t>
            </a:r>
          </a:p>
          <a:p>
            <a:pPr algn="r" rtl="1"/>
            <a:r>
              <a:rPr lang="ar-EG" sz="2000" b="1" dirty="0">
                <a:solidFill>
                  <a:srgbClr val="002060"/>
                </a:solidFill>
              </a:rPr>
              <a:t> انشاء إدارة للجوده والصحة والسلامة والبيئة</a:t>
            </a:r>
            <a:r>
              <a:rPr lang="en-US" sz="2000" b="1" dirty="0">
                <a:solidFill>
                  <a:srgbClr val="002060"/>
                </a:solidFill>
              </a:rPr>
              <a:t> </a:t>
            </a:r>
            <a:r>
              <a:rPr lang="ar-EG" sz="2000" b="1" dirty="0">
                <a:solidFill>
                  <a:srgbClr val="002060"/>
                </a:solidFill>
              </a:rPr>
              <a:t>داخل الشركات .</a:t>
            </a:r>
            <a:endParaRPr lang="en-US" sz="2000" b="1" dirty="0">
              <a:solidFill>
                <a:srgbClr val="002060"/>
              </a:solidFill>
              <a:cs typeface="Arial" panose="020B0604020202020204" pitchFamily="34" charset="0"/>
            </a:endParaRPr>
          </a:p>
        </p:txBody>
      </p:sp>
      <p:pic>
        <p:nvPicPr>
          <p:cNvPr id="4" name="Picture 3">
            <a:extLst>
              <a:ext uri="{FF2B5EF4-FFF2-40B4-BE49-F238E27FC236}">
                <a16:creationId xmlns:a16="http://schemas.microsoft.com/office/drawing/2014/main" id="{4F5CD586-A887-EC48-8770-7119FE7450BA}"/>
              </a:ext>
            </a:extLst>
          </p:cNvPr>
          <p:cNvPicPr>
            <a:picLocks noChangeAspect="1"/>
          </p:cNvPicPr>
          <p:nvPr/>
        </p:nvPicPr>
        <p:blipFill>
          <a:blip r:embed="rId2"/>
          <a:stretch>
            <a:fillRect/>
          </a:stretch>
        </p:blipFill>
        <p:spPr>
          <a:xfrm>
            <a:off x="711914" y="3308280"/>
            <a:ext cx="2903645" cy="2175798"/>
          </a:xfrm>
          <a:prstGeom prst="rect">
            <a:avLst/>
          </a:prstGeom>
        </p:spPr>
      </p:pic>
      <p:pic>
        <p:nvPicPr>
          <p:cNvPr id="6" name="Picture 5">
            <a:extLst>
              <a:ext uri="{FF2B5EF4-FFF2-40B4-BE49-F238E27FC236}">
                <a16:creationId xmlns:a16="http://schemas.microsoft.com/office/drawing/2014/main" id="{DD29DBDC-E506-4A4F-8DF4-ABB7BB3FED1C}"/>
              </a:ext>
            </a:extLst>
          </p:cNvPr>
          <p:cNvPicPr>
            <a:picLocks noChangeAspect="1"/>
          </p:cNvPicPr>
          <p:nvPr/>
        </p:nvPicPr>
        <p:blipFill>
          <a:blip r:embed="rId3"/>
          <a:stretch>
            <a:fillRect/>
          </a:stretch>
        </p:blipFill>
        <p:spPr>
          <a:xfrm>
            <a:off x="711914" y="1471448"/>
            <a:ext cx="2910037" cy="1836832"/>
          </a:xfrm>
          <a:prstGeom prst="rect">
            <a:avLst/>
          </a:prstGeom>
        </p:spPr>
      </p:pic>
    </p:spTree>
    <p:extLst>
      <p:ext uri="{BB962C8B-B14F-4D97-AF65-F5344CB8AC3E}">
        <p14:creationId xmlns:p14="http://schemas.microsoft.com/office/powerpoint/2010/main" val="206346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24B3AE2-2460-4CB6-8002-0F46116D9014}"/>
              </a:ext>
            </a:extLst>
          </p:cNvPr>
          <p:cNvSpPr>
            <a:spLocks noGrp="1"/>
          </p:cNvSpPr>
          <p:nvPr>
            <p:ph type="title"/>
          </p:nvPr>
        </p:nvSpPr>
        <p:spPr>
          <a:xfrm>
            <a:off x="2060418" y="977771"/>
            <a:ext cx="8912382" cy="1325563"/>
          </a:xfrm>
        </p:spPr>
        <p:txBody>
          <a:bodyPr>
            <a:normAutofit/>
          </a:bodyPr>
          <a:lstStyle/>
          <a:p>
            <a:pPr algn="r"/>
            <a:r>
              <a:rPr lang="ar-EG" b="1" u="sng" dirty="0"/>
              <a:t>الحلول المستقبلية فى ظل تفشى الوباء</a:t>
            </a:r>
            <a:r>
              <a:rPr lang="ar-EG" b="1" dirty="0"/>
              <a:t> :- </a:t>
            </a:r>
            <a:endParaRPr lang="en-US" dirty="0"/>
          </a:p>
        </p:txBody>
      </p:sp>
      <p:sp>
        <p:nvSpPr>
          <p:cNvPr id="15" name="Content Placeholder 2">
            <a:extLst>
              <a:ext uri="{FF2B5EF4-FFF2-40B4-BE49-F238E27FC236}">
                <a16:creationId xmlns:a16="http://schemas.microsoft.com/office/drawing/2014/main" id="{9B0C2736-6584-DE4C-B535-0860912DD3E3}"/>
              </a:ext>
            </a:extLst>
          </p:cNvPr>
          <p:cNvSpPr txBox="1">
            <a:spLocks/>
          </p:cNvSpPr>
          <p:nvPr/>
        </p:nvSpPr>
        <p:spPr>
          <a:xfrm>
            <a:off x="5201728" y="1544128"/>
            <a:ext cx="5865665" cy="377410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50000"/>
              </a:lnSpc>
            </a:pPr>
            <a:r>
              <a:rPr lang="ar-EG" b="1" dirty="0">
                <a:solidFill>
                  <a:srgbClr val="002060"/>
                </a:solidFill>
              </a:rPr>
              <a:t>شاحنات القيادة الذاتية - شاحنات بدون سائق</a:t>
            </a:r>
          </a:p>
          <a:p>
            <a:pPr marL="457200" indent="-457200" algn="r" rtl="1">
              <a:lnSpc>
                <a:spcPct val="150000"/>
              </a:lnSpc>
            </a:pPr>
            <a:r>
              <a:rPr lang="ar-EG" b="1" dirty="0">
                <a:solidFill>
                  <a:srgbClr val="002060"/>
                </a:solidFill>
              </a:rPr>
              <a:t>الطائرات بدون طيار - الاستلام والتسليم خاصة منتجات الأدوية إلى المنطقة النائية</a:t>
            </a:r>
          </a:p>
          <a:p>
            <a:endParaRPr lang="en-US" sz="1600" dirty="0">
              <a:latin typeface="+mj-lt"/>
              <a:cs typeface="Arial" panose="020B0604020202020204" pitchFamily="34" charset="0"/>
            </a:endParaRPr>
          </a:p>
          <a:p>
            <a:pPr marL="457200" lvl="1" indent="0">
              <a:buNone/>
            </a:pPr>
            <a:endParaRPr lang="en-US" sz="1600" dirty="0">
              <a:latin typeface="+mj-lt"/>
              <a:cs typeface="Arial" panose="020B0604020202020204" pitchFamily="34" charset="0"/>
            </a:endParaRPr>
          </a:p>
        </p:txBody>
      </p:sp>
      <p:pic>
        <p:nvPicPr>
          <p:cNvPr id="2" name="Picture 1">
            <a:extLst>
              <a:ext uri="{FF2B5EF4-FFF2-40B4-BE49-F238E27FC236}">
                <a16:creationId xmlns:a16="http://schemas.microsoft.com/office/drawing/2014/main" id="{8B74D08B-E136-8848-B7D8-9AC186248F7B}"/>
              </a:ext>
            </a:extLst>
          </p:cNvPr>
          <p:cNvPicPr>
            <a:picLocks noChangeAspect="1"/>
          </p:cNvPicPr>
          <p:nvPr/>
        </p:nvPicPr>
        <p:blipFill>
          <a:blip r:embed="rId3"/>
          <a:stretch>
            <a:fillRect/>
          </a:stretch>
        </p:blipFill>
        <p:spPr>
          <a:xfrm>
            <a:off x="908871" y="1809657"/>
            <a:ext cx="2756500" cy="1543640"/>
          </a:xfrm>
          <a:prstGeom prst="rect">
            <a:avLst/>
          </a:prstGeom>
        </p:spPr>
      </p:pic>
      <p:pic>
        <p:nvPicPr>
          <p:cNvPr id="3" name="Picture 2">
            <a:extLst>
              <a:ext uri="{FF2B5EF4-FFF2-40B4-BE49-F238E27FC236}">
                <a16:creationId xmlns:a16="http://schemas.microsoft.com/office/drawing/2014/main" id="{0D61863A-9A3D-764B-A9AB-2BD67FF9CD29}"/>
              </a:ext>
            </a:extLst>
          </p:cNvPr>
          <p:cNvPicPr>
            <a:picLocks noChangeAspect="1"/>
          </p:cNvPicPr>
          <p:nvPr/>
        </p:nvPicPr>
        <p:blipFill>
          <a:blip r:embed="rId4"/>
          <a:stretch>
            <a:fillRect/>
          </a:stretch>
        </p:blipFill>
        <p:spPr>
          <a:xfrm>
            <a:off x="1707473" y="3691506"/>
            <a:ext cx="3178041" cy="1784788"/>
          </a:xfrm>
          <a:prstGeom prst="rect">
            <a:avLst/>
          </a:prstGeom>
        </p:spPr>
      </p:pic>
    </p:spTree>
    <p:extLst>
      <p:ext uri="{BB962C8B-B14F-4D97-AF65-F5344CB8AC3E}">
        <p14:creationId xmlns:p14="http://schemas.microsoft.com/office/powerpoint/2010/main" val="3271439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orld bank logo">
            <a:extLst>
              <a:ext uri="{FF2B5EF4-FFF2-40B4-BE49-F238E27FC236}">
                <a16:creationId xmlns:a16="http://schemas.microsoft.com/office/drawing/2014/main" id="{36DC1B67-6193-4F03-9BAF-DD57D6421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866" y="1242498"/>
            <a:ext cx="2488368" cy="126393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2052" name="Picture 4" descr="Image result for IFC logo">
            <a:extLst>
              <a:ext uri="{FF2B5EF4-FFF2-40B4-BE49-F238E27FC236}">
                <a16:creationId xmlns:a16="http://schemas.microsoft.com/office/drawing/2014/main" id="{D70DA99E-62C3-4577-8BCD-B6B5737E0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66" y="2927504"/>
            <a:ext cx="2288330" cy="2121371"/>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93FE9F8-42DD-4D47-82BD-567A902BE7D2}"/>
              </a:ext>
            </a:extLst>
          </p:cNvPr>
          <p:cNvSpPr txBox="1">
            <a:spLocks/>
          </p:cNvSpPr>
          <p:nvPr/>
        </p:nvSpPr>
        <p:spPr>
          <a:xfrm>
            <a:off x="3840480" y="1144430"/>
            <a:ext cx="6969468" cy="10378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rtl="1"/>
            <a:r>
              <a:rPr lang="ar-EG" b="1" u="sng" dirty="0"/>
              <a:t>التعاون مع المانحين متعددي الجنسيات</a:t>
            </a:r>
            <a:endParaRPr lang="en-US" b="1" u="sng" dirty="0"/>
          </a:p>
        </p:txBody>
      </p:sp>
      <p:sp>
        <p:nvSpPr>
          <p:cNvPr id="6" name="TextBox 5">
            <a:extLst>
              <a:ext uri="{FF2B5EF4-FFF2-40B4-BE49-F238E27FC236}">
                <a16:creationId xmlns:a16="http://schemas.microsoft.com/office/drawing/2014/main" id="{665880BB-E737-46A1-81C7-A2561E456401}"/>
              </a:ext>
            </a:extLst>
          </p:cNvPr>
          <p:cNvSpPr txBox="1"/>
          <p:nvPr/>
        </p:nvSpPr>
        <p:spPr>
          <a:xfrm>
            <a:off x="4477109" y="2001660"/>
            <a:ext cx="6332838" cy="3416320"/>
          </a:xfrm>
          <a:prstGeom prst="rect">
            <a:avLst/>
          </a:prstGeom>
          <a:noFill/>
        </p:spPr>
        <p:txBody>
          <a:bodyPr wrap="square" rtlCol="0">
            <a:spAutoFit/>
          </a:bodyPr>
          <a:lstStyle/>
          <a:p>
            <a:pPr marL="285750" indent="-285750" algn="r" rtl="1">
              <a:buFont typeface="Arial" panose="020B0604020202020204" pitchFamily="34" charset="0"/>
              <a:buChar char="•"/>
            </a:pPr>
            <a:r>
              <a:rPr lang="ar-EG" sz="3600" dirty="0"/>
              <a:t>إن الفهم الواضح لاحتياجات الصناعة سيسمح لهذه المنظمات بتقديم الدعم المناسب</a:t>
            </a:r>
          </a:p>
          <a:p>
            <a:pPr marL="285750" indent="-285750" algn="r" rtl="1">
              <a:buFont typeface="Arial" panose="020B0604020202020204" pitchFamily="34" charset="0"/>
              <a:buChar char="•"/>
            </a:pPr>
            <a:r>
              <a:rPr lang="ar-EG" sz="3600" dirty="0"/>
              <a:t>تحتاج الصناعة إلى الرواد في توصيل التحديات والحلول للآخرين والى جميع الروابط في سلسلة الإمداد الغذائي.</a:t>
            </a:r>
            <a:endParaRPr lang="en-US" sz="3600" dirty="0">
              <a:cs typeface="Arial" panose="020B0604020202020204" pitchFamily="34" charset="0"/>
            </a:endParaRPr>
          </a:p>
        </p:txBody>
      </p:sp>
    </p:spTree>
    <p:extLst>
      <p:ext uri="{BB962C8B-B14F-4D97-AF65-F5344CB8AC3E}">
        <p14:creationId xmlns:p14="http://schemas.microsoft.com/office/powerpoint/2010/main" val="1049491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08F1B3-DBB9-4555-A4E2-6BE5809B3C23}"/>
              </a:ext>
            </a:extLst>
          </p:cNvPr>
          <p:cNvSpPr>
            <a:spLocks noGrp="1"/>
          </p:cNvSpPr>
          <p:nvPr>
            <p:ph type="title"/>
          </p:nvPr>
        </p:nvSpPr>
        <p:spPr>
          <a:xfrm>
            <a:off x="2015689" y="727838"/>
            <a:ext cx="10515600" cy="1325563"/>
          </a:xfrm>
        </p:spPr>
        <p:txBody>
          <a:bodyPr>
            <a:normAutofit/>
          </a:bodyPr>
          <a:lstStyle/>
          <a:p>
            <a:pPr algn="ctr"/>
            <a:r>
              <a:rPr lang="ar-EG" dirty="0"/>
              <a:t>أى اسئلة : شكرا جزيلا</a:t>
            </a:r>
            <a:endParaRPr lang="en-US" dirty="0"/>
          </a:p>
        </p:txBody>
      </p:sp>
      <p:sp>
        <p:nvSpPr>
          <p:cNvPr id="3" name="Content Placeholder 2">
            <a:extLst>
              <a:ext uri="{FF2B5EF4-FFF2-40B4-BE49-F238E27FC236}">
                <a16:creationId xmlns:a16="http://schemas.microsoft.com/office/drawing/2014/main" id="{B81C56C4-4F7E-409F-8007-D2E93DD7F707}"/>
              </a:ext>
            </a:extLst>
          </p:cNvPr>
          <p:cNvSpPr>
            <a:spLocks noGrp="1"/>
          </p:cNvSpPr>
          <p:nvPr>
            <p:ph idx="4294967295"/>
          </p:nvPr>
        </p:nvSpPr>
        <p:spPr>
          <a:xfrm>
            <a:off x="660903" y="1531482"/>
            <a:ext cx="9578975" cy="4321175"/>
          </a:xfrm>
        </p:spPr>
        <p:txBody>
          <a:bodyPr>
            <a:noAutofit/>
          </a:bodyPr>
          <a:lstStyle/>
          <a:p>
            <a:pPr marL="0" indent="0">
              <a:buNone/>
            </a:pPr>
            <a:r>
              <a:rPr lang="en-US" sz="1800" b="1" dirty="0">
                <a:latin typeface="+mj-lt"/>
              </a:rPr>
              <a:t>Contact information:</a:t>
            </a:r>
          </a:p>
          <a:p>
            <a:pPr marL="0" indent="0">
              <a:buNone/>
            </a:pPr>
            <a:r>
              <a:rPr lang="en-US" sz="1800" dirty="0">
                <a:latin typeface="+mj-lt"/>
              </a:rPr>
              <a:t>James Rusty Eason</a:t>
            </a:r>
          </a:p>
          <a:p>
            <a:pPr marL="0" indent="0">
              <a:buNone/>
            </a:pPr>
            <a:r>
              <a:rPr lang="en-US" sz="1800" dirty="0">
                <a:latin typeface="+mj-lt"/>
                <a:hlinkClick r:id="rId3"/>
              </a:rPr>
              <a:t>Reason@gcca.org</a:t>
            </a:r>
            <a:endParaRPr lang="en-US" sz="1800" dirty="0">
              <a:latin typeface="+mj-lt"/>
            </a:endParaRPr>
          </a:p>
          <a:p>
            <a:pPr marL="0" indent="0">
              <a:buNone/>
            </a:pPr>
            <a:endParaRPr lang="en-US" sz="1800" dirty="0">
              <a:latin typeface="+mj-lt"/>
            </a:endParaRPr>
          </a:p>
          <a:p>
            <a:pPr marL="0" indent="0">
              <a:buNone/>
            </a:pPr>
            <a:r>
              <a:rPr lang="en-US" sz="1800" b="1" dirty="0">
                <a:latin typeface="+mj-lt"/>
              </a:rPr>
              <a:t>Egyptian Cold Chain Association</a:t>
            </a:r>
          </a:p>
          <a:p>
            <a:pPr marL="0" indent="0">
              <a:buNone/>
            </a:pPr>
            <a:r>
              <a:rPr lang="en-US" sz="1800" dirty="0" err="1">
                <a:latin typeface="+mj-lt"/>
              </a:rPr>
              <a:t>Hesham</a:t>
            </a:r>
            <a:r>
              <a:rPr lang="en-US" sz="1800" dirty="0">
                <a:latin typeface="+mj-lt"/>
              </a:rPr>
              <a:t> </a:t>
            </a:r>
            <a:r>
              <a:rPr lang="en-US" sz="1800" dirty="0" err="1">
                <a:latin typeface="+mj-lt"/>
              </a:rPr>
              <a:t>Badawy</a:t>
            </a:r>
            <a:r>
              <a:rPr lang="en-US" sz="1800" dirty="0">
                <a:latin typeface="+mj-lt"/>
              </a:rPr>
              <a:t> </a:t>
            </a:r>
          </a:p>
          <a:p>
            <a:pPr marL="0" indent="0">
              <a:buNone/>
            </a:pPr>
            <a:r>
              <a:rPr lang="en-US" sz="1800" dirty="0">
                <a:latin typeface="+mj-lt"/>
              </a:rPr>
              <a:t>Email: </a:t>
            </a:r>
            <a:r>
              <a:rPr lang="en-US" sz="1800" dirty="0">
                <a:solidFill>
                  <a:srgbClr val="0563C1"/>
                </a:solidFill>
                <a:latin typeface="+mj-lt"/>
                <a:hlinkClick r:id="rId4">
                  <a:extLst>
                    <a:ext uri="{A12FA001-AC4F-418D-AE19-62706E023703}">
                      <ahyp:hlinkClr xmlns:ahyp="http://schemas.microsoft.com/office/drawing/2018/hyperlinkcolor" val="tx"/>
                    </a:ext>
                  </a:extLst>
                </a:hlinkClick>
              </a:rPr>
              <a:t>hesham@ccegypt.com</a:t>
            </a:r>
            <a:endParaRPr lang="en-US" sz="1800" dirty="0">
              <a:latin typeface="+mj-lt"/>
            </a:endParaRPr>
          </a:p>
          <a:p>
            <a:pPr marL="0" indent="0">
              <a:buNone/>
            </a:pPr>
            <a:endParaRPr lang="en-US" sz="1800" dirty="0">
              <a:latin typeface="+mj-lt"/>
            </a:endParaRPr>
          </a:p>
          <a:p>
            <a:pPr marL="0" indent="0">
              <a:buNone/>
            </a:pPr>
            <a:r>
              <a:rPr lang="en-US" sz="1800" b="1" dirty="0">
                <a:latin typeface="+mj-lt"/>
              </a:rPr>
              <a:t>GCCA </a:t>
            </a:r>
            <a:r>
              <a:rPr lang="en-US" sz="1800" dirty="0">
                <a:latin typeface="+mj-lt"/>
              </a:rPr>
              <a:t>– Washington DC</a:t>
            </a:r>
            <a:endParaRPr lang="en-US" sz="1800" b="1" dirty="0">
              <a:latin typeface="+mj-lt"/>
            </a:endParaRPr>
          </a:p>
          <a:p>
            <a:pPr marL="0" indent="0">
              <a:buNone/>
            </a:pPr>
            <a:r>
              <a:rPr lang="en-US" sz="1800" dirty="0">
                <a:latin typeface="+mj-lt"/>
              </a:rPr>
              <a:t>Amanda Brondy – </a:t>
            </a:r>
            <a:r>
              <a:rPr lang="en-US" sz="1800" dirty="0">
                <a:latin typeface="+mj-lt"/>
                <a:hlinkClick r:id="rId5"/>
              </a:rPr>
              <a:t>Abrondy@gcca.org</a:t>
            </a: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b="1" dirty="0">
              <a:latin typeface="+mj-lt"/>
            </a:endParaRPr>
          </a:p>
          <a:p>
            <a:pPr marL="0" indent="0">
              <a:buNone/>
            </a:pPr>
            <a:endParaRPr lang="en-US" sz="1800" dirty="0">
              <a:latin typeface="+mj-lt"/>
            </a:endParaRPr>
          </a:p>
          <a:p>
            <a:pPr marL="0" indent="0">
              <a:buNone/>
            </a:pPr>
            <a:endParaRPr lang="en-US" sz="1800" b="1" dirty="0">
              <a:latin typeface="+mj-lt"/>
            </a:endParaRPr>
          </a:p>
        </p:txBody>
      </p:sp>
      <p:pic>
        <p:nvPicPr>
          <p:cNvPr id="6" name="Picture 5">
            <a:extLst>
              <a:ext uri="{FF2B5EF4-FFF2-40B4-BE49-F238E27FC236}">
                <a16:creationId xmlns:a16="http://schemas.microsoft.com/office/drawing/2014/main" id="{18C17D80-5CDB-4B9F-BABB-94F610E14518}"/>
              </a:ext>
            </a:extLst>
          </p:cNvPr>
          <p:cNvPicPr/>
          <p:nvPr/>
        </p:nvPicPr>
        <p:blipFill rotWithShape="1">
          <a:blip r:embed="rId6"/>
          <a:srcRect l="21538" t="21333" r="44199" b="977"/>
          <a:stretch/>
        </p:blipFill>
        <p:spPr bwMode="auto">
          <a:xfrm>
            <a:off x="5305988" y="1697547"/>
            <a:ext cx="3935002" cy="41317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061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48B0-958A-AE44-9234-90CDC0113206}"/>
              </a:ext>
            </a:extLst>
          </p:cNvPr>
          <p:cNvSpPr>
            <a:spLocks noGrp="1"/>
          </p:cNvSpPr>
          <p:nvPr>
            <p:ph type="title"/>
          </p:nvPr>
        </p:nvSpPr>
        <p:spPr>
          <a:xfrm>
            <a:off x="-223219" y="907763"/>
            <a:ext cx="11660863" cy="1325563"/>
          </a:xfrm>
        </p:spPr>
        <p:txBody>
          <a:bodyPr anchor="ctr">
            <a:normAutofit/>
          </a:bodyPr>
          <a:lstStyle/>
          <a:p>
            <a:pPr algn="r"/>
            <a:r>
              <a:rPr lang="ar-EG" dirty="0"/>
              <a:t>الاجـــــندة </a:t>
            </a:r>
            <a:endParaRPr lang="en-US" dirty="0"/>
          </a:p>
        </p:txBody>
      </p:sp>
      <p:sp>
        <p:nvSpPr>
          <p:cNvPr id="3" name="Content Placeholder 2">
            <a:extLst>
              <a:ext uri="{FF2B5EF4-FFF2-40B4-BE49-F238E27FC236}">
                <a16:creationId xmlns:a16="http://schemas.microsoft.com/office/drawing/2014/main" id="{FFDC22BE-62DB-994E-8B08-F0F26B2A38B5}"/>
              </a:ext>
            </a:extLst>
          </p:cNvPr>
          <p:cNvSpPr>
            <a:spLocks noGrp="1"/>
          </p:cNvSpPr>
          <p:nvPr>
            <p:ph sz="half" idx="4294967295"/>
          </p:nvPr>
        </p:nvSpPr>
        <p:spPr>
          <a:xfrm>
            <a:off x="6179844" y="1993926"/>
            <a:ext cx="5257800" cy="3719512"/>
          </a:xfrm>
        </p:spPr>
        <p:txBody>
          <a:bodyPr>
            <a:normAutofit fontScale="92500" lnSpcReduction="20000"/>
          </a:bodyPr>
          <a:lstStyle/>
          <a:p>
            <a:pPr marL="457200" lvl="0" indent="-457200" algn="r" rtl="1">
              <a:lnSpc>
                <a:spcPct val="100000"/>
              </a:lnSpc>
              <a:spcBef>
                <a:spcPct val="20000"/>
              </a:spcBef>
            </a:pPr>
            <a:r>
              <a:rPr lang="ar-EG" b="1" dirty="0">
                <a:solidFill>
                  <a:prstClr val="black"/>
                </a:solidFill>
                <a:latin typeface="Calibri"/>
              </a:rPr>
              <a:t>نظرة عامة </a:t>
            </a:r>
          </a:p>
          <a:p>
            <a:pPr marL="457200" lvl="0" indent="-457200" algn="r" rtl="1">
              <a:lnSpc>
                <a:spcPct val="100000"/>
              </a:lnSpc>
              <a:spcBef>
                <a:spcPct val="20000"/>
              </a:spcBef>
            </a:pPr>
            <a:r>
              <a:rPr lang="ar-EG" sz="2600" b="1" dirty="0">
                <a:solidFill>
                  <a:srgbClr val="C0504D"/>
                </a:solidFill>
                <a:latin typeface="Calibri"/>
              </a:rPr>
              <a:t>الإضطرابات والخسائر الناجمة عن كوفيد – 19 </a:t>
            </a:r>
          </a:p>
          <a:p>
            <a:pPr marL="457200" lvl="0" indent="-457200" algn="r" rtl="1">
              <a:lnSpc>
                <a:spcPct val="100000"/>
              </a:lnSpc>
              <a:spcBef>
                <a:spcPct val="20000"/>
              </a:spcBef>
            </a:pPr>
            <a:r>
              <a:rPr lang="ar-EG" b="1" dirty="0">
                <a:solidFill>
                  <a:srgbClr val="C0504D"/>
                </a:solidFill>
                <a:latin typeface="Calibri"/>
              </a:rPr>
              <a:t>الأعراض الشائعة للإصابة بكوفيد – 19 </a:t>
            </a:r>
          </a:p>
          <a:p>
            <a:pPr marL="457200" lvl="0" indent="-457200" algn="r" rtl="1">
              <a:lnSpc>
                <a:spcPct val="100000"/>
              </a:lnSpc>
              <a:spcBef>
                <a:spcPct val="20000"/>
              </a:spcBef>
            </a:pPr>
            <a:r>
              <a:rPr lang="ar-EG" b="1" dirty="0">
                <a:solidFill>
                  <a:prstClr val="black"/>
                </a:solidFill>
                <a:latin typeface="Calibri"/>
              </a:rPr>
              <a:t>الممارسات الصحية الواجب إتباعها للحد من إنتشار كوفيد – 19 </a:t>
            </a:r>
          </a:p>
          <a:p>
            <a:pPr marL="0" lvl="0" indent="0" algn="r" rtl="1">
              <a:lnSpc>
                <a:spcPct val="100000"/>
              </a:lnSpc>
              <a:spcBef>
                <a:spcPct val="20000"/>
              </a:spcBef>
              <a:buNone/>
            </a:pPr>
            <a:r>
              <a:rPr lang="ar-EG" b="1" dirty="0">
                <a:solidFill>
                  <a:srgbClr val="1F497D"/>
                </a:solidFill>
                <a:latin typeface="Calibri"/>
              </a:rPr>
              <a:t>       - فى الأماكن العامة </a:t>
            </a:r>
          </a:p>
          <a:p>
            <a:pPr marL="0" lvl="0" indent="0" algn="r" rtl="1">
              <a:lnSpc>
                <a:spcPct val="100000"/>
              </a:lnSpc>
              <a:spcBef>
                <a:spcPct val="20000"/>
              </a:spcBef>
              <a:buNone/>
            </a:pPr>
            <a:r>
              <a:rPr lang="ar-EG" b="1" dirty="0">
                <a:solidFill>
                  <a:srgbClr val="1F497D"/>
                </a:solidFill>
                <a:latin typeface="Calibri"/>
              </a:rPr>
              <a:t>       - داخل المنشأت الغذائية</a:t>
            </a:r>
          </a:p>
          <a:p>
            <a:pPr marL="457200" lvl="0" indent="-457200" algn="r" rtl="1">
              <a:lnSpc>
                <a:spcPct val="100000"/>
              </a:lnSpc>
              <a:spcBef>
                <a:spcPct val="20000"/>
              </a:spcBef>
            </a:pPr>
            <a:r>
              <a:rPr lang="ar-EG" b="1" dirty="0">
                <a:solidFill>
                  <a:prstClr val="black"/>
                </a:solidFill>
                <a:latin typeface="Calibri"/>
              </a:rPr>
              <a:t>الحلول المقترحة لتلافى التأثيرات الناجمة عن كوفيد – 19 </a:t>
            </a:r>
            <a:endParaRPr lang="en-US" b="1" dirty="0">
              <a:solidFill>
                <a:prstClr val="black"/>
              </a:solidFill>
              <a:latin typeface="Calibri"/>
            </a:endParaRPr>
          </a:p>
        </p:txBody>
      </p:sp>
      <p:pic>
        <p:nvPicPr>
          <p:cNvPr id="5" name="Picture 4" descr="A close up of a map&#10;&#10;Description automatically generated">
            <a:extLst>
              <a:ext uri="{FF2B5EF4-FFF2-40B4-BE49-F238E27FC236}">
                <a16:creationId xmlns:a16="http://schemas.microsoft.com/office/drawing/2014/main" id="{FA327B76-88D2-B94C-BD91-056793338906}"/>
              </a:ext>
            </a:extLst>
          </p:cNvPr>
          <p:cNvPicPr>
            <a:picLocks noChangeAspect="1"/>
          </p:cNvPicPr>
          <p:nvPr/>
        </p:nvPicPr>
        <p:blipFill>
          <a:blip r:embed="rId3"/>
          <a:stretch>
            <a:fillRect/>
          </a:stretch>
        </p:blipFill>
        <p:spPr>
          <a:xfrm>
            <a:off x="754356" y="1140853"/>
            <a:ext cx="5341643" cy="4580460"/>
          </a:xfrm>
          <a:prstGeom prst="rect">
            <a:avLst/>
          </a:prstGeom>
          <a:noFill/>
        </p:spPr>
      </p:pic>
    </p:spTree>
    <p:custDataLst>
      <p:tags r:id="rId1"/>
    </p:custDataLst>
    <p:extLst>
      <p:ext uri="{BB962C8B-B14F-4D97-AF65-F5344CB8AC3E}">
        <p14:creationId xmlns:p14="http://schemas.microsoft.com/office/powerpoint/2010/main" val="995372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27C4-D1AE-4A33-8AAB-8DBFD4ECE361}"/>
              </a:ext>
            </a:extLst>
          </p:cNvPr>
          <p:cNvSpPr>
            <a:spLocks noGrp="1"/>
          </p:cNvSpPr>
          <p:nvPr>
            <p:ph type="title"/>
          </p:nvPr>
        </p:nvSpPr>
        <p:spPr>
          <a:xfrm>
            <a:off x="838200" y="1031041"/>
            <a:ext cx="10515600" cy="1325563"/>
          </a:xfrm>
        </p:spPr>
        <p:txBody>
          <a:bodyPr/>
          <a:lstStyle/>
          <a:p>
            <a:pPr algn="r"/>
            <a:r>
              <a:rPr lang="ar-EG" dirty="0"/>
              <a:t>أحد المصادر للاستفادة بها فى الصناعة</a:t>
            </a:r>
            <a:endParaRPr lang="en-US" dirty="0">
              <a:solidFill>
                <a:srgbClr val="FF0000"/>
              </a:solidFill>
            </a:endParaRPr>
          </a:p>
        </p:txBody>
      </p:sp>
      <p:sp>
        <p:nvSpPr>
          <p:cNvPr id="3" name="Content Placeholder 2">
            <a:extLst>
              <a:ext uri="{FF2B5EF4-FFF2-40B4-BE49-F238E27FC236}">
                <a16:creationId xmlns:a16="http://schemas.microsoft.com/office/drawing/2014/main" id="{C68B15E0-3E42-4034-A059-0A32A612C31E}"/>
              </a:ext>
            </a:extLst>
          </p:cNvPr>
          <p:cNvSpPr>
            <a:spLocks noGrp="1"/>
          </p:cNvSpPr>
          <p:nvPr>
            <p:ph idx="4294967295"/>
          </p:nvPr>
        </p:nvSpPr>
        <p:spPr>
          <a:xfrm>
            <a:off x="3777673" y="2024801"/>
            <a:ext cx="7723187" cy="4013200"/>
          </a:xfrm>
        </p:spPr>
        <p:txBody>
          <a:bodyPr>
            <a:normAutofit fontScale="77500" lnSpcReduction="20000"/>
          </a:bodyPr>
          <a:lstStyle/>
          <a:p>
            <a:pPr algn="r" rtl="1" fontAlgn="base"/>
            <a:r>
              <a:rPr lang="ar-EG" sz="3100" dirty="0"/>
              <a:t>دليل الاستجابة السريعة</a:t>
            </a:r>
          </a:p>
          <a:p>
            <a:pPr algn="r" rtl="1" fontAlgn="base">
              <a:lnSpc>
                <a:spcPct val="120000"/>
              </a:lnSpc>
              <a:spcBef>
                <a:spcPts val="0"/>
              </a:spcBef>
            </a:pPr>
            <a:r>
              <a:rPr lang="ar-EG" sz="3100" dirty="0"/>
              <a:t>وهو دليل من التحالف الدولى لسلاسل التبريد </a:t>
            </a:r>
            <a:r>
              <a:rPr lang="en-US" sz="3100" dirty="0"/>
              <a:t>GCCA </a:t>
            </a:r>
            <a:r>
              <a:rPr lang="ar-EG" sz="3100" dirty="0"/>
              <a:t> صادر فى 11 مايو 2020 يساعد على تجاوز الآثار السلبية لهذة الجائحة فى المنشآت الصناعية </a:t>
            </a:r>
          </a:p>
          <a:p>
            <a:pPr marL="0" indent="0" algn="r" rtl="1" fontAlgn="base">
              <a:lnSpc>
                <a:spcPct val="120000"/>
              </a:lnSpc>
              <a:spcBef>
                <a:spcPts val="0"/>
              </a:spcBef>
              <a:buNone/>
            </a:pPr>
            <a:r>
              <a:rPr lang="ar-EG" sz="3100" dirty="0"/>
              <a:t>   </a:t>
            </a:r>
          </a:p>
          <a:p>
            <a:pPr marL="0" indent="0" algn="r" rtl="1" fontAlgn="base">
              <a:lnSpc>
                <a:spcPct val="120000"/>
              </a:lnSpc>
              <a:spcBef>
                <a:spcPts val="0"/>
              </a:spcBef>
              <a:buNone/>
            </a:pPr>
            <a:r>
              <a:rPr lang="ar-EG" sz="3100" dirty="0"/>
              <a:t>   يتضمن الحقائق الخاصة بالمرض واحدث الوسائل المناسبة  </a:t>
            </a:r>
          </a:p>
          <a:p>
            <a:pPr marL="0" indent="0" algn="r" rtl="1" fontAlgn="base">
              <a:lnSpc>
                <a:spcPct val="120000"/>
              </a:lnSpc>
              <a:spcBef>
                <a:spcPts val="0"/>
              </a:spcBef>
              <a:buNone/>
            </a:pPr>
            <a:r>
              <a:rPr lang="ar-EG" sz="3100" dirty="0"/>
              <a:t>   لمواجهة هذا الوباء وكيفية التعامل الآمن مع العملاء </a:t>
            </a:r>
          </a:p>
          <a:p>
            <a:pPr marL="0" indent="0" algn="r" rtl="1" fontAlgn="base">
              <a:lnSpc>
                <a:spcPct val="120000"/>
              </a:lnSpc>
              <a:spcBef>
                <a:spcPts val="0"/>
              </a:spcBef>
              <a:buNone/>
            </a:pPr>
            <a:r>
              <a:rPr lang="ar-EG" sz="3100" dirty="0"/>
              <a:t>   والموظفين داخل هذة المنشآت</a:t>
            </a:r>
          </a:p>
          <a:p>
            <a:pPr marL="0" indent="0" algn="r" rtl="1" fontAlgn="base">
              <a:lnSpc>
                <a:spcPct val="120000"/>
              </a:lnSpc>
              <a:spcBef>
                <a:spcPts val="0"/>
              </a:spcBef>
              <a:buNone/>
            </a:pPr>
            <a:r>
              <a:rPr lang="ar-EG" sz="3100" dirty="0"/>
              <a:t>   وهذا هو الرابط الخاص بهذا الدليل :</a:t>
            </a:r>
          </a:p>
          <a:p>
            <a:pPr marL="0" indent="0" algn="r" rtl="1" fontAlgn="base">
              <a:buNone/>
            </a:pPr>
            <a:endParaRPr lang="en-US" sz="1000" dirty="0"/>
          </a:p>
          <a:p>
            <a:r>
              <a:rPr lang="en-US" dirty="0">
                <a:solidFill>
                  <a:srgbClr val="0070C0"/>
                </a:solidFill>
                <a:hlinkClick r:id="rId2"/>
              </a:rPr>
              <a:t>https://www.gcca.org/resources/responding-coronavirus</a:t>
            </a:r>
            <a:r>
              <a:rPr lang="en-US" dirty="0">
                <a:solidFill>
                  <a:srgbClr val="0070C0"/>
                </a:solidFill>
              </a:rPr>
              <a:t>  </a:t>
            </a:r>
          </a:p>
          <a:p>
            <a:pPr marL="0" indent="0">
              <a:buNone/>
            </a:pPr>
            <a:r>
              <a:rPr lang="en-US" sz="2400" dirty="0">
                <a:solidFill>
                  <a:schemeClr val="accent4"/>
                </a:solidFill>
              </a:rPr>
              <a:t>Available in English</a:t>
            </a:r>
          </a:p>
        </p:txBody>
      </p:sp>
      <p:pic>
        <p:nvPicPr>
          <p:cNvPr id="4" name="Picture 3">
            <a:extLst>
              <a:ext uri="{FF2B5EF4-FFF2-40B4-BE49-F238E27FC236}">
                <a16:creationId xmlns:a16="http://schemas.microsoft.com/office/drawing/2014/main" id="{8690FDFD-74E3-4DAA-8F0E-83949C86A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480" y="1261161"/>
            <a:ext cx="2964765" cy="4296761"/>
          </a:xfrm>
          <a:prstGeom prst="rect">
            <a:avLst/>
          </a:prstGeom>
        </p:spPr>
      </p:pic>
    </p:spTree>
    <p:extLst>
      <p:ext uri="{BB962C8B-B14F-4D97-AF65-F5344CB8AC3E}">
        <p14:creationId xmlns:p14="http://schemas.microsoft.com/office/powerpoint/2010/main" val="248241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28931" y="933732"/>
            <a:ext cx="9075278" cy="5168571"/>
            <a:chOff x="2202322" y="448541"/>
            <a:chExt cx="9989678" cy="6105525"/>
          </a:xfrm>
        </p:grpSpPr>
        <p:pic>
          <p:nvPicPr>
            <p:cNvPr id="5" name="Picture 4"/>
            <p:cNvPicPr>
              <a:picLocks noChangeAspect="1"/>
            </p:cNvPicPr>
            <p:nvPr/>
          </p:nvPicPr>
          <p:blipFill>
            <a:blip r:embed="rId2"/>
            <a:stretch>
              <a:fillRect/>
            </a:stretch>
          </p:blipFill>
          <p:spPr>
            <a:xfrm>
              <a:off x="2202322" y="448541"/>
              <a:ext cx="9989678" cy="61055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2" y="5651528"/>
              <a:ext cx="2153134" cy="902538"/>
            </a:xfrm>
            <a:prstGeom prst="rect">
              <a:avLst/>
            </a:prstGeom>
          </p:spPr>
        </p:pic>
        <p:pic>
          <p:nvPicPr>
            <p:cNvPr id="7" name="Picture 3" descr="C:\Documents and Settings\tmiller\Local Settings\Temporary Internet Files\Content.IE5\ADF5T1YG\MCj04415050000[1].png"/>
            <p:cNvPicPr>
              <a:picLocks noChangeAspect="1" noChangeArrowheads="1"/>
            </p:cNvPicPr>
            <p:nvPr/>
          </p:nvPicPr>
          <p:blipFill>
            <a:blip r:embed="rId4" cstate="print"/>
            <a:srcRect/>
            <a:stretch>
              <a:fillRect/>
            </a:stretch>
          </p:blipFill>
          <p:spPr bwMode="auto">
            <a:xfrm>
              <a:off x="4924317" y="3388650"/>
              <a:ext cx="457200" cy="457200"/>
            </a:xfrm>
            <a:prstGeom prst="rect">
              <a:avLst/>
            </a:prstGeom>
            <a:noFill/>
            <a:ln w="9525">
              <a:noFill/>
              <a:miter lim="800000"/>
              <a:headEnd/>
              <a:tailEnd/>
            </a:ln>
          </p:spPr>
        </p:pic>
        <p:pic>
          <p:nvPicPr>
            <p:cNvPr id="8" name="Picture 3" descr="C:\Documents and Settings\tmiller\Local Settings\Temporary Internet Files\Content.IE5\ADF5T1YG\MCj04415050000[1].png"/>
            <p:cNvPicPr>
              <a:picLocks noChangeAspect="1" noChangeArrowheads="1"/>
            </p:cNvPicPr>
            <p:nvPr/>
          </p:nvPicPr>
          <p:blipFill>
            <a:blip r:embed="rId4" cstate="print"/>
            <a:srcRect/>
            <a:stretch>
              <a:fillRect/>
            </a:stretch>
          </p:blipFill>
          <p:spPr bwMode="auto">
            <a:xfrm>
              <a:off x="4625470" y="4099522"/>
              <a:ext cx="457200" cy="457200"/>
            </a:xfrm>
            <a:prstGeom prst="rect">
              <a:avLst/>
            </a:prstGeom>
            <a:noFill/>
            <a:ln w="9525">
              <a:noFill/>
              <a:miter lim="800000"/>
              <a:headEnd/>
              <a:tailEnd/>
            </a:ln>
          </p:spPr>
        </p:pic>
        <p:pic>
          <p:nvPicPr>
            <p:cNvPr id="9" name="Picture 3" descr="C:\Documents and Settings\tmiller\Local Settings\Temporary Internet Files\Content.IE5\ADF5T1YG\MCj04415050000[1].png"/>
            <p:cNvPicPr>
              <a:picLocks noChangeAspect="1" noChangeArrowheads="1"/>
            </p:cNvPicPr>
            <p:nvPr/>
          </p:nvPicPr>
          <p:blipFill>
            <a:blip r:embed="rId4" cstate="print"/>
            <a:srcRect/>
            <a:stretch>
              <a:fillRect/>
            </a:stretch>
          </p:blipFill>
          <p:spPr bwMode="auto">
            <a:xfrm>
              <a:off x="7113060" y="2885989"/>
              <a:ext cx="457200" cy="457200"/>
            </a:xfrm>
            <a:prstGeom prst="rect">
              <a:avLst/>
            </a:prstGeom>
            <a:noFill/>
            <a:ln w="9525">
              <a:noFill/>
              <a:miter lim="800000"/>
              <a:headEnd/>
              <a:tailEnd/>
            </a:ln>
          </p:spPr>
        </p:pic>
        <p:pic>
          <p:nvPicPr>
            <p:cNvPr id="10" name="Picture 3" descr="C:\Documents and Settings\tmiller\Local Settings\Temporary Internet Files\Content.IE5\ADF5T1YG\MCj04415050000[1].png"/>
            <p:cNvPicPr>
              <a:picLocks noChangeAspect="1" noChangeArrowheads="1"/>
            </p:cNvPicPr>
            <p:nvPr/>
          </p:nvPicPr>
          <p:blipFill>
            <a:blip r:embed="rId4" cstate="print"/>
            <a:srcRect/>
            <a:stretch>
              <a:fillRect/>
            </a:stretch>
          </p:blipFill>
          <p:spPr bwMode="auto">
            <a:xfrm>
              <a:off x="8934451" y="3693843"/>
              <a:ext cx="457200" cy="457200"/>
            </a:xfrm>
            <a:prstGeom prst="rect">
              <a:avLst/>
            </a:prstGeom>
            <a:noFill/>
            <a:ln w="9525">
              <a:noFill/>
              <a:miter lim="800000"/>
              <a:headEnd/>
              <a:tailEnd/>
            </a:ln>
          </p:spPr>
        </p:pic>
        <p:pic>
          <p:nvPicPr>
            <p:cNvPr id="11" name="Picture 3" descr="C:\Documents and Settings\tmiller\Local Settings\Temporary Internet Files\Content.IE5\ADF5T1YG\MCj04415050000[1].png"/>
            <p:cNvPicPr>
              <a:picLocks noChangeAspect="1" noChangeArrowheads="1"/>
            </p:cNvPicPr>
            <p:nvPr/>
          </p:nvPicPr>
          <p:blipFill>
            <a:blip r:embed="rId4" cstate="print"/>
            <a:srcRect/>
            <a:stretch>
              <a:fillRect/>
            </a:stretch>
          </p:blipFill>
          <p:spPr bwMode="auto">
            <a:xfrm>
              <a:off x="9995081" y="3617250"/>
              <a:ext cx="457200" cy="457200"/>
            </a:xfrm>
            <a:prstGeom prst="rect">
              <a:avLst/>
            </a:prstGeom>
            <a:noFill/>
            <a:ln w="9525">
              <a:noFill/>
              <a:miter lim="800000"/>
              <a:headEnd/>
              <a:tailEnd/>
            </a:ln>
          </p:spPr>
        </p:pic>
      </p:grpSp>
      <p:pic>
        <p:nvPicPr>
          <p:cNvPr id="14" name="Picture 3" descr="C:\Documents and Settings\tmiller\Local Settings\Temporary Internet Files\Content.IE5\ADF5T1YG\MCj04415050000[1].png"/>
          <p:cNvPicPr>
            <a:picLocks noChangeAspect="1" noChangeArrowheads="1"/>
          </p:cNvPicPr>
          <p:nvPr/>
        </p:nvPicPr>
        <p:blipFill>
          <a:blip r:embed="rId4" cstate="print"/>
          <a:srcRect/>
          <a:stretch>
            <a:fillRect/>
          </a:stretch>
        </p:blipFill>
        <p:spPr bwMode="auto">
          <a:xfrm>
            <a:off x="296897" y="5767321"/>
            <a:ext cx="378428" cy="378428"/>
          </a:xfrm>
          <a:prstGeom prst="rect">
            <a:avLst/>
          </a:prstGeom>
          <a:noFill/>
          <a:ln w="9525">
            <a:noFill/>
            <a:miter lim="800000"/>
            <a:headEnd/>
            <a:tailEnd/>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436" y="290279"/>
            <a:ext cx="3215690" cy="647528"/>
          </a:xfrm>
          <a:prstGeom prst="rect">
            <a:avLst/>
          </a:prstGeom>
        </p:spPr>
      </p:pic>
      <p:pic>
        <p:nvPicPr>
          <p:cNvPr id="13" name="Picture 3" descr="C:\Documents and Settings\tmiller\Local Settings\Temporary Internet Files\Content.IE5\ADF5T1YG\MCj04415050000[1].png">
            <a:extLst>
              <a:ext uri="{FF2B5EF4-FFF2-40B4-BE49-F238E27FC236}">
                <a16:creationId xmlns:a16="http://schemas.microsoft.com/office/drawing/2014/main" id="{10E09ED7-1E99-43C3-8DA7-3614AA86E69C}"/>
              </a:ext>
            </a:extLst>
          </p:cNvPr>
          <p:cNvPicPr>
            <a:picLocks noChangeAspect="1" noChangeArrowheads="1"/>
          </p:cNvPicPr>
          <p:nvPr/>
        </p:nvPicPr>
        <p:blipFill>
          <a:blip r:embed="rId4" cstate="print"/>
          <a:srcRect/>
          <a:stretch>
            <a:fillRect/>
          </a:stretch>
        </p:blipFill>
        <p:spPr bwMode="auto">
          <a:xfrm>
            <a:off x="5376621" y="4595794"/>
            <a:ext cx="457200" cy="457200"/>
          </a:xfrm>
          <a:prstGeom prst="rect">
            <a:avLst/>
          </a:prstGeom>
          <a:noFill/>
          <a:ln w="9525">
            <a:noFill/>
            <a:miter lim="800000"/>
            <a:headEnd/>
            <a:tailEnd/>
          </a:ln>
        </p:spPr>
      </p:pic>
      <p:pic>
        <p:nvPicPr>
          <p:cNvPr id="16" name="Picture 3" descr="C:\Documents and Settings\tmiller\Local Settings\Temporary Internet Files\Content.IE5\ADF5T1YG\MCj04415050000[1].png">
            <a:extLst>
              <a:ext uri="{FF2B5EF4-FFF2-40B4-BE49-F238E27FC236}">
                <a16:creationId xmlns:a16="http://schemas.microsoft.com/office/drawing/2014/main" id="{9CEB4D16-38DA-41A8-8D53-E11A49D586D0}"/>
              </a:ext>
            </a:extLst>
          </p:cNvPr>
          <p:cNvPicPr>
            <a:picLocks noChangeAspect="1" noChangeArrowheads="1"/>
          </p:cNvPicPr>
          <p:nvPr/>
        </p:nvPicPr>
        <p:blipFill>
          <a:blip r:embed="rId4" cstate="print"/>
          <a:srcRect/>
          <a:stretch>
            <a:fillRect/>
          </a:stretch>
        </p:blipFill>
        <p:spPr bwMode="auto">
          <a:xfrm>
            <a:off x="7113856" y="5043951"/>
            <a:ext cx="457200" cy="457200"/>
          </a:xfrm>
          <a:prstGeom prst="rect">
            <a:avLst/>
          </a:prstGeom>
          <a:noFill/>
          <a:ln w="9525">
            <a:noFill/>
            <a:miter lim="800000"/>
            <a:headEnd/>
            <a:tailEnd/>
          </a:ln>
        </p:spPr>
      </p:pic>
      <p:sp>
        <p:nvSpPr>
          <p:cNvPr id="2" name="TextBox 1">
            <a:extLst>
              <a:ext uri="{FF2B5EF4-FFF2-40B4-BE49-F238E27FC236}">
                <a16:creationId xmlns:a16="http://schemas.microsoft.com/office/drawing/2014/main" id="{FF6C5FCF-63E9-4528-8BE2-D1AFADB54D70}"/>
              </a:ext>
            </a:extLst>
          </p:cNvPr>
          <p:cNvSpPr txBox="1"/>
          <p:nvPr/>
        </p:nvSpPr>
        <p:spPr>
          <a:xfrm>
            <a:off x="406400" y="1539631"/>
            <a:ext cx="2211754" cy="1200329"/>
          </a:xfrm>
          <a:prstGeom prst="rect">
            <a:avLst/>
          </a:prstGeom>
          <a:noFill/>
        </p:spPr>
        <p:txBody>
          <a:bodyPr wrap="square" rtlCol="0">
            <a:spAutoFit/>
          </a:bodyPr>
          <a:lstStyle/>
          <a:p>
            <a:pPr algn="ctr"/>
            <a:r>
              <a:rPr lang="ar-EG" sz="2400" dirty="0"/>
              <a:t>توزيع الشبكة العالمية </a:t>
            </a:r>
          </a:p>
          <a:p>
            <a:pPr algn="ctr"/>
            <a:r>
              <a:rPr lang="ar-EG" sz="2400" dirty="0"/>
              <a:t>للمعلومات</a:t>
            </a:r>
            <a:endParaRPr lang="en-US" sz="2400" dirty="0"/>
          </a:p>
        </p:txBody>
      </p:sp>
      <p:graphicFrame>
        <p:nvGraphicFramePr>
          <p:cNvPr id="17" name="Group 24"/>
          <p:cNvGraphicFramePr>
            <a:graphicFrameLocks noGrp="1"/>
          </p:cNvGraphicFramePr>
          <p:nvPr>
            <p:extLst>
              <p:ext uri="{D42A27DB-BD31-4B8C-83A1-F6EECF244321}">
                <p14:modId xmlns:p14="http://schemas.microsoft.com/office/powerpoint/2010/main" val="1240906818"/>
              </p:ext>
            </p:extLst>
          </p:nvPr>
        </p:nvGraphicFramePr>
        <p:xfrm>
          <a:off x="296897" y="4120962"/>
          <a:ext cx="3584990" cy="1514474"/>
        </p:xfrm>
        <a:graphic>
          <a:graphicData uri="http://schemas.openxmlformats.org/drawingml/2006/table">
            <a:tbl>
              <a:tblPr/>
              <a:tblGrid>
                <a:gridCol w="311737">
                  <a:extLst>
                    <a:ext uri="{9D8B030D-6E8A-4147-A177-3AD203B41FA5}">
                      <a16:colId xmlns:a16="http://schemas.microsoft.com/office/drawing/2014/main" val="20000"/>
                    </a:ext>
                  </a:extLst>
                </a:gridCol>
                <a:gridCol w="3273253">
                  <a:extLst>
                    <a:ext uri="{9D8B030D-6E8A-4147-A177-3AD203B41FA5}">
                      <a16:colId xmlns:a16="http://schemas.microsoft.com/office/drawing/2014/main" val="20001"/>
                    </a:ext>
                  </a:extLst>
                </a:gridCol>
              </a:tblGrid>
              <a:tr h="0">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FF"/>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17699"/>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lang="ar-EG" b="1" dirty="0"/>
                        <a:t>أعضاء التحالف ومشاريع التنمية</a:t>
                      </a:r>
                      <a:endParaRPr kumimoji="0" lang="en-US" sz="1800" b="1"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B1C4"/>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EG" sz="1800" b="1" i="0" u="none" strike="noStrike" cap="none" normalizeH="0" baseline="0" dirty="0">
                          <a:ln>
                            <a:noFill/>
                          </a:ln>
                          <a:solidFill>
                            <a:schemeClr val="tx1"/>
                          </a:solidFill>
                          <a:effectLst/>
                          <a:latin typeface="+mn-lt"/>
                        </a:rPr>
                        <a:t>دول المشروع </a:t>
                      </a:r>
                      <a:endParaRPr kumimoji="0" lang="en-US" sz="1800" b="1"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1"/>
                  </a:ext>
                </a:extLst>
              </a:tr>
              <a:tr h="405764">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DD"/>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EG" sz="1800" b="1" i="0" u="none" strike="noStrike" cap="none" normalizeH="0" baseline="0" dirty="0">
                          <a:ln>
                            <a:noFill/>
                          </a:ln>
                          <a:solidFill>
                            <a:schemeClr val="tx1"/>
                          </a:solidFill>
                          <a:effectLst/>
                          <a:latin typeface="+mn-lt"/>
                        </a:rPr>
                        <a:t>أعضاء التحالف</a:t>
                      </a:r>
                      <a:endParaRPr kumimoji="0" lang="en-US" sz="1800" b="1"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EG" sz="1800" b="1" i="0" u="none" strike="noStrike" cap="none" normalizeH="0" baseline="0" dirty="0">
                          <a:ln>
                            <a:noFill/>
                          </a:ln>
                          <a:solidFill>
                            <a:schemeClr val="tx1"/>
                          </a:solidFill>
                          <a:effectLst/>
                          <a:latin typeface="+mn-lt"/>
                        </a:rPr>
                        <a:t>المكاتب / الممثلين</a:t>
                      </a:r>
                      <a:endParaRPr kumimoji="0" lang="en-US" sz="1800" b="1"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39795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7444441" y="4925096"/>
            <a:ext cx="872359" cy="100584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3135201" y="3858296"/>
            <a:ext cx="872359" cy="100584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8435041" y="2776256"/>
            <a:ext cx="872359" cy="1005840"/>
          </a:xfrm>
          <a:prstGeom prst="rect">
            <a:avLst/>
          </a:prstGeom>
          <a:noFill/>
          <a:ln w="9525">
            <a:no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3558241" y="2791496"/>
            <a:ext cx="872359" cy="1005840"/>
          </a:xfrm>
          <a:prstGeom prst="rect">
            <a:avLst/>
          </a:prstGeom>
          <a:noFill/>
          <a:ln w="9525">
            <a:noFill/>
            <a:miter lim="800000"/>
            <a:headEnd/>
            <a:tailEnd/>
          </a:ln>
        </p:spPr>
      </p:pic>
      <p:pic>
        <p:nvPicPr>
          <p:cNvPr id="8" name="Picture 7"/>
          <p:cNvPicPr>
            <a:picLocks noChangeAspect="1" noChangeArrowheads="1"/>
          </p:cNvPicPr>
          <p:nvPr/>
        </p:nvPicPr>
        <p:blipFill>
          <a:blip r:embed="rId6" cstate="print"/>
          <a:srcRect/>
          <a:stretch>
            <a:fillRect/>
          </a:stretch>
        </p:blipFill>
        <p:spPr bwMode="auto">
          <a:xfrm>
            <a:off x="4091641" y="3858296"/>
            <a:ext cx="872359" cy="1005840"/>
          </a:xfrm>
          <a:prstGeom prst="rect">
            <a:avLst/>
          </a:prstGeom>
          <a:noFill/>
          <a:ln w="9525">
            <a:noFill/>
            <a:miter lim="800000"/>
            <a:headEnd/>
            <a:tailEnd/>
          </a:ln>
        </p:spPr>
      </p:pic>
      <p:pic>
        <p:nvPicPr>
          <p:cNvPr id="9" name="Picture 8"/>
          <p:cNvPicPr>
            <a:picLocks noChangeAspect="1" noChangeArrowheads="1"/>
          </p:cNvPicPr>
          <p:nvPr/>
        </p:nvPicPr>
        <p:blipFill>
          <a:blip r:embed="rId7" cstate="print"/>
          <a:srcRect/>
          <a:stretch>
            <a:fillRect/>
          </a:stretch>
        </p:blipFill>
        <p:spPr bwMode="auto">
          <a:xfrm>
            <a:off x="7444441" y="2776256"/>
            <a:ext cx="872359" cy="1005840"/>
          </a:xfrm>
          <a:prstGeom prst="rect">
            <a:avLst/>
          </a:prstGeom>
          <a:noFill/>
          <a:ln w="9525">
            <a:noFill/>
            <a:miter lim="800000"/>
            <a:headEnd/>
            <a:tailEnd/>
          </a:ln>
        </p:spPr>
      </p:pic>
      <p:pic>
        <p:nvPicPr>
          <p:cNvPr id="10" name="Picture 9"/>
          <p:cNvPicPr>
            <a:picLocks noChangeAspect="1" noChangeArrowheads="1"/>
          </p:cNvPicPr>
          <p:nvPr/>
        </p:nvPicPr>
        <p:blipFill>
          <a:blip r:embed="rId8" cstate="print"/>
          <a:srcRect/>
          <a:stretch>
            <a:fillRect/>
          </a:stretch>
        </p:blipFill>
        <p:spPr bwMode="auto">
          <a:xfrm>
            <a:off x="4506801" y="4925096"/>
            <a:ext cx="872359" cy="1005840"/>
          </a:xfrm>
          <a:prstGeom prst="rect">
            <a:avLst/>
          </a:prstGeom>
          <a:noFill/>
          <a:ln w="9525">
            <a:noFill/>
            <a:miter lim="800000"/>
            <a:headEnd/>
            <a:tailEnd/>
          </a:ln>
        </p:spPr>
      </p:pic>
      <p:pic>
        <p:nvPicPr>
          <p:cNvPr id="11" name="Picture 10"/>
          <p:cNvPicPr>
            <a:picLocks noChangeAspect="1" noChangeArrowheads="1"/>
          </p:cNvPicPr>
          <p:nvPr/>
        </p:nvPicPr>
        <p:blipFill>
          <a:blip r:embed="rId9" cstate="print"/>
          <a:srcRect l="9091"/>
          <a:stretch>
            <a:fillRect/>
          </a:stretch>
        </p:blipFill>
        <p:spPr bwMode="auto">
          <a:xfrm>
            <a:off x="6456624" y="4925096"/>
            <a:ext cx="869577" cy="1005840"/>
          </a:xfrm>
          <a:prstGeom prst="rect">
            <a:avLst/>
          </a:prstGeom>
          <a:noFill/>
          <a:ln w="9525">
            <a:noFill/>
            <a:miter lim="800000"/>
            <a:headEnd/>
            <a:tailEnd/>
          </a:ln>
        </p:spPr>
      </p:pic>
      <p:pic>
        <p:nvPicPr>
          <p:cNvPr id="12" name="Picture 11"/>
          <p:cNvPicPr>
            <a:picLocks noChangeAspect="1" noChangeArrowheads="1"/>
          </p:cNvPicPr>
          <p:nvPr/>
        </p:nvPicPr>
        <p:blipFill>
          <a:blip r:embed="rId10" cstate="print"/>
          <a:srcRect/>
          <a:stretch>
            <a:fillRect/>
          </a:stretch>
        </p:blipFill>
        <p:spPr bwMode="auto">
          <a:xfrm>
            <a:off x="3516201" y="4925096"/>
            <a:ext cx="872359" cy="1005840"/>
          </a:xfrm>
          <a:prstGeom prst="rect">
            <a:avLst/>
          </a:prstGeom>
          <a:noFill/>
          <a:ln w="9525">
            <a:noFill/>
            <a:miter lim="800000"/>
            <a:headEnd/>
            <a:tailEnd/>
          </a:ln>
        </p:spPr>
      </p:pic>
      <p:pic>
        <p:nvPicPr>
          <p:cNvPr id="13" name="Picture 12"/>
          <p:cNvPicPr>
            <a:picLocks noChangeAspect="1" noChangeArrowheads="1"/>
          </p:cNvPicPr>
          <p:nvPr/>
        </p:nvPicPr>
        <p:blipFill>
          <a:blip r:embed="rId11" cstate="print"/>
          <a:srcRect/>
          <a:stretch>
            <a:fillRect/>
          </a:stretch>
        </p:blipFill>
        <p:spPr bwMode="auto">
          <a:xfrm>
            <a:off x="4472641" y="2791496"/>
            <a:ext cx="872359" cy="1005840"/>
          </a:xfrm>
          <a:prstGeom prst="rect">
            <a:avLst/>
          </a:prstGeom>
          <a:noFill/>
          <a:ln w="9525">
            <a:noFill/>
            <a:miter lim="800000"/>
            <a:headEnd/>
            <a:tailEnd/>
          </a:ln>
        </p:spPr>
      </p:pic>
      <p:pic>
        <p:nvPicPr>
          <p:cNvPr id="14" name="Picture 13"/>
          <p:cNvPicPr>
            <a:picLocks noChangeAspect="1" noChangeArrowheads="1"/>
          </p:cNvPicPr>
          <p:nvPr/>
        </p:nvPicPr>
        <p:blipFill>
          <a:blip r:embed="rId12" cstate="print"/>
          <a:srcRect/>
          <a:stretch>
            <a:fillRect/>
          </a:stretch>
        </p:blipFill>
        <p:spPr bwMode="auto">
          <a:xfrm>
            <a:off x="5040200" y="3858296"/>
            <a:ext cx="817527" cy="1005840"/>
          </a:xfrm>
          <a:prstGeom prst="rect">
            <a:avLst/>
          </a:prstGeom>
          <a:noFill/>
          <a:ln w="9525">
            <a:noFill/>
            <a:miter lim="800000"/>
            <a:headEnd/>
            <a:tailEnd/>
          </a:ln>
        </p:spPr>
      </p:pic>
      <p:pic>
        <p:nvPicPr>
          <p:cNvPr id="15" name="Picture 14"/>
          <p:cNvPicPr>
            <a:picLocks noChangeAspect="1" noChangeArrowheads="1"/>
          </p:cNvPicPr>
          <p:nvPr/>
        </p:nvPicPr>
        <p:blipFill>
          <a:blip r:embed="rId13" cstate="print"/>
          <a:srcRect/>
          <a:stretch>
            <a:fillRect/>
          </a:stretch>
        </p:blipFill>
        <p:spPr bwMode="auto">
          <a:xfrm>
            <a:off x="5961385" y="3858296"/>
            <a:ext cx="872359" cy="1005840"/>
          </a:xfrm>
          <a:prstGeom prst="rect">
            <a:avLst/>
          </a:prstGeom>
          <a:noFill/>
          <a:ln w="9525">
            <a:noFill/>
            <a:miter lim="800000"/>
            <a:headEnd/>
            <a:tailEnd/>
          </a:ln>
        </p:spPr>
      </p:pic>
      <p:pic>
        <p:nvPicPr>
          <p:cNvPr id="16" name="Picture 15"/>
          <p:cNvPicPr>
            <a:picLocks noChangeAspect="1" noChangeArrowheads="1"/>
          </p:cNvPicPr>
          <p:nvPr/>
        </p:nvPicPr>
        <p:blipFill>
          <a:blip r:embed="rId14" cstate="print"/>
          <a:srcRect/>
          <a:stretch>
            <a:fillRect/>
          </a:stretch>
        </p:blipFill>
        <p:spPr bwMode="auto">
          <a:xfrm>
            <a:off x="5463241" y="2776256"/>
            <a:ext cx="872359" cy="1005840"/>
          </a:xfrm>
          <a:prstGeom prst="rect">
            <a:avLst/>
          </a:prstGeom>
          <a:noFill/>
          <a:ln w="9525">
            <a:noFill/>
            <a:miter lim="800000"/>
            <a:headEnd/>
            <a:tailEnd/>
          </a:ln>
        </p:spPr>
      </p:pic>
      <p:pic>
        <p:nvPicPr>
          <p:cNvPr id="17" name="Picture 16"/>
          <p:cNvPicPr>
            <a:picLocks noChangeAspect="1" noChangeArrowheads="1"/>
          </p:cNvPicPr>
          <p:nvPr/>
        </p:nvPicPr>
        <p:blipFill>
          <a:blip r:embed="rId15" cstate="print"/>
          <a:srcRect/>
          <a:stretch>
            <a:fillRect/>
          </a:stretch>
        </p:blipFill>
        <p:spPr bwMode="auto">
          <a:xfrm>
            <a:off x="5497401" y="4925096"/>
            <a:ext cx="872359" cy="1005840"/>
          </a:xfrm>
          <a:prstGeom prst="rect">
            <a:avLst/>
          </a:prstGeom>
          <a:noFill/>
          <a:ln w="9525">
            <a:noFill/>
            <a:miter lim="800000"/>
            <a:headEnd/>
            <a:tailEnd/>
          </a:ln>
        </p:spPr>
      </p:pic>
      <p:pic>
        <p:nvPicPr>
          <p:cNvPr id="18" name="Picture 17"/>
          <p:cNvPicPr>
            <a:picLocks noChangeAspect="1" noChangeArrowheads="1"/>
          </p:cNvPicPr>
          <p:nvPr/>
        </p:nvPicPr>
        <p:blipFill>
          <a:blip r:embed="rId16" cstate="print"/>
          <a:srcRect/>
          <a:stretch>
            <a:fillRect/>
          </a:stretch>
        </p:blipFill>
        <p:spPr bwMode="auto">
          <a:xfrm>
            <a:off x="6987241" y="3858296"/>
            <a:ext cx="872359" cy="1005840"/>
          </a:xfrm>
          <a:prstGeom prst="rect">
            <a:avLst/>
          </a:prstGeom>
          <a:noFill/>
          <a:ln w="9525">
            <a:noFill/>
            <a:miter lim="800000"/>
            <a:headEnd/>
            <a:tailEnd/>
          </a:ln>
        </p:spPr>
      </p:pic>
      <p:pic>
        <p:nvPicPr>
          <p:cNvPr id="19" name="Picture 18"/>
          <p:cNvPicPr>
            <a:picLocks noChangeAspect="1" noChangeArrowheads="1"/>
          </p:cNvPicPr>
          <p:nvPr/>
        </p:nvPicPr>
        <p:blipFill>
          <a:blip r:embed="rId17" cstate="print"/>
          <a:srcRect/>
          <a:stretch>
            <a:fillRect/>
          </a:stretch>
        </p:blipFill>
        <p:spPr bwMode="auto">
          <a:xfrm>
            <a:off x="7977841" y="3858296"/>
            <a:ext cx="872359" cy="1005840"/>
          </a:xfrm>
          <a:prstGeom prst="rect">
            <a:avLst/>
          </a:prstGeom>
          <a:noFill/>
          <a:ln w="9525">
            <a:noFill/>
            <a:miter lim="800000"/>
            <a:headEnd/>
            <a:tailEnd/>
          </a:ln>
        </p:spPr>
      </p:pic>
      <p:pic>
        <p:nvPicPr>
          <p:cNvPr id="20" name="Picture 19"/>
          <p:cNvPicPr>
            <a:picLocks noChangeAspect="1" noChangeArrowheads="1"/>
          </p:cNvPicPr>
          <p:nvPr/>
        </p:nvPicPr>
        <p:blipFill>
          <a:blip r:embed="rId18" cstate="print"/>
          <a:srcRect/>
          <a:stretch>
            <a:fillRect/>
          </a:stretch>
        </p:blipFill>
        <p:spPr bwMode="auto">
          <a:xfrm>
            <a:off x="6453841" y="2776256"/>
            <a:ext cx="872359" cy="1005840"/>
          </a:xfrm>
          <a:prstGeom prst="rect">
            <a:avLst/>
          </a:prstGeom>
          <a:noFill/>
          <a:ln w="9525">
            <a:noFill/>
            <a:miter lim="800000"/>
            <a:headEnd/>
            <a:tailEnd/>
          </a:ln>
        </p:spPr>
      </p:pic>
      <p:pic>
        <p:nvPicPr>
          <p:cNvPr id="52226" name="Picture 2"/>
          <p:cNvPicPr>
            <a:picLocks noChangeAspect="1" noChangeArrowheads="1"/>
          </p:cNvPicPr>
          <p:nvPr/>
        </p:nvPicPr>
        <p:blipFill>
          <a:blip r:embed="rId19" cstate="print"/>
          <a:srcRect b="19200"/>
          <a:stretch>
            <a:fillRect/>
          </a:stretch>
        </p:blipFill>
        <p:spPr bwMode="auto">
          <a:xfrm>
            <a:off x="2693238" y="2791498"/>
            <a:ext cx="822960" cy="1038987"/>
          </a:xfrm>
          <a:prstGeom prst="rect">
            <a:avLst/>
          </a:prstGeom>
          <a:noFill/>
          <a:ln w="9525">
            <a:noFill/>
            <a:miter lim="800000"/>
            <a:headEnd/>
            <a:tailEnd/>
          </a:ln>
        </p:spPr>
      </p:pic>
      <p:sp>
        <p:nvSpPr>
          <p:cNvPr id="28" name="Title 27"/>
          <p:cNvSpPr>
            <a:spLocks noGrp="1"/>
          </p:cNvSpPr>
          <p:nvPr>
            <p:ph type="title"/>
          </p:nvPr>
        </p:nvSpPr>
        <p:spPr>
          <a:xfrm>
            <a:off x="0" y="1773992"/>
            <a:ext cx="10515600" cy="1325563"/>
          </a:xfrm>
        </p:spPr>
        <p:txBody>
          <a:bodyPr>
            <a:normAutofit/>
          </a:bodyPr>
          <a:lstStyle/>
          <a:p>
            <a:pPr algn="ctr"/>
            <a:r>
              <a:rPr lang="ar-EG" sz="3200" dirty="0"/>
              <a:t>خبراء ومتخصصون فى مجال اللوجستيات وسلامة الغذاء من أجلك </a:t>
            </a:r>
            <a:endParaRPr lang="en-US" sz="3200" dirty="0"/>
          </a:p>
        </p:txBody>
      </p:sp>
      <p:sp>
        <p:nvSpPr>
          <p:cNvPr id="21" name="Title 1">
            <a:extLst>
              <a:ext uri="{FF2B5EF4-FFF2-40B4-BE49-F238E27FC236}">
                <a16:creationId xmlns:a16="http://schemas.microsoft.com/office/drawing/2014/main" id="{D4A7B821-31AF-4234-B063-10F7755EBE5D}"/>
              </a:ext>
            </a:extLst>
          </p:cNvPr>
          <p:cNvSpPr txBox="1">
            <a:spLocks/>
          </p:cNvSpPr>
          <p:nvPr/>
        </p:nvSpPr>
        <p:spPr>
          <a:xfrm>
            <a:off x="2791601" y="1003914"/>
            <a:ext cx="6767676"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pPr algn="r"/>
            <a:r>
              <a:rPr lang="ar-EG" dirty="0"/>
              <a:t>المجلس العلمى الاستشارى</a:t>
            </a:r>
            <a:endParaRPr lang="en-US" dirty="0"/>
          </a:p>
        </p:txBody>
      </p:sp>
    </p:spTree>
    <p:extLst>
      <p:ext uri="{BB962C8B-B14F-4D97-AF65-F5344CB8AC3E}">
        <p14:creationId xmlns:p14="http://schemas.microsoft.com/office/powerpoint/2010/main" val="33795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EG" sz="3200" b="1" u="sng" dirty="0"/>
              <a:t>نظرة عامة</a:t>
            </a:r>
            <a:r>
              <a:rPr lang="ar-EG" sz="3200" b="1" dirty="0"/>
              <a:t> :- </a:t>
            </a:r>
            <a:endParaRPr lang="en-US" sz="3200" dirty="0"/>
          </a:p>
        </p:txBody>
      </p:sp>
      <p:sp>
        <p:nvSpPr>
          <p:cNvPr id="3" name="Content Placeholder 2"/>
          <p:cNvSpPr>
            <a:spLocks noGrp="1"/>
          </p:cNvSpPr>
          <p:nvPr>
            <p:ph idx="4294967295"/>
          </p:nvPr>
        </p:nvSpPr>
        <p:spPr>
          <a:xfrm>
            <a:off x="88900" y="1092310"/>
            <a:ext cx="12014200" cy="4792442"/>
          </a:xfrm>
          <a:solidFill>
            <a:schemeClr val="bg1"/>
          </a:solidFill>
        </p:spPr>
        <p:txBody>
          <a:bodyPr>
            <a:normAutofit fontScale="77500" lnSpcReduction="20000"/>
          </a:bodyPr>
          <a:lstStyle/>
          <a:p>
            <a:pPr marL="0" indent="0" algn="r" rtl="1">
              <a:lnSpc>
                <a:spcPct val="150000"/>
              </a:lnSpc>
              <a:buNone/>
            </a:pPr>
            <a:r>
              <a:rPr lang="ar-EG" dirty="0"/>
              <a:t>يواجه العالم تهديدآ غير مسبوق من جائحة كورونا مما أدى إلى إتباع العديد من البلدان للنصائح الصادرة عن منظمة الصحة العالمية فيما يتعلق بإتخاذ كافة التدابير التى من شأنها الحد من إنتشار الفيروس </a:t>
            </a:r>
          </a:p>
          <a:p>
            <a:pPr algn="r" rtl="1">
              <a:lnSpc>
                <a:spcPct val="150000"/>
              </a:lnSpc>
              <a:buFont typeface="Courier New" panose="02070309020205020404" pitchFamily="49" charset="0"/>
              <a:buChar char="o"/>
            </a:pPr>
            <a:r>
              <a:rPr lang="ar-EG" dirty="0"/>
              <a:t> وخاصة تدابير المسافة البينية للاشخاص (التباعد الاجتماعى) </a:t>
            </a:r>
          </a:p>
          <a:p>
            <a:pPr algn="r" rtl="1">
              <a:lnSpc>
                <a:spcPct val="150000"/>
              </a:lnSpc>
              <a:buFont typeface="Courier New" panose="02070309020205020404" pitchFamily="49" charset="0"/>
              <a:buChar char="o"/>
            </a:pPr>
            <a:r>
              <a:rPr lang="ar-EG" dirty="0"/>
              <a:t> غلق العديد من الشركات والمدارس </a:t>
            </a:r>
          </a:p>
          <a:p>
            <a:pPr algn="r" rtl="1">
              <a:lnSpc>
                <a:spcPct val="150000"/>
              </a:lnSpc>
              <a:buFont typeface="Courier New" panose="02070309020205020404" pitchFamily="49" charset="0"/>
              <a:buChar char="o"/>
            </a:pPr>
            <a:r>
              <a:rPr lang="ar-EG" dirty="0"/>
              <a:t> فرض قيود على السفر </a:t>
            </a:r>
          </a:p>
          <a:p>
            <a:pPr algn="r" rtl="1">
              <a:lnSpc>
                <a:spcPct val="150000"/>
              </a:lnSpc>
              <a:buFont typeface="Courier New" panose="02070309020205020404" pitchFamily="49" charset="0"/>
              <a:buChar char="o"/>
            </a:pPr>
            <a:r>
              <a:rPr lang="ar-EG" dirty="0"/>
              <a:t> فرض قيود على التجمعات الأجتماعية (الصلاة فى المساجد – إغلاق المولات والمطاعم). </a:t>
            </a:r>
          </a:p>
          <a:p>
            <a:pPr marL="0" indent="0" algn="r" rtl="1">
              <a:lnSpc>
                <a:spcPct val="150000"/>
              </a:lnSpc>
              <a:buNone/>
            </a:pPr>
            <a:r>
              <a:rPr lang="ar-EG" dirty="0"/>
              <a:t>كل ذلك تسبب فى خسائر إقتصادية رهيبة للدول ولمواطنيها، وعلى الرغم من كل هذا لم تتوقف المنشأت والمصانع الغذائية والقطاع الزراعى عن العمل نتيجة حاجة الدول لتوفير الغذاء الكافى لمواطنيها وبالتالى أصبح لزامآ على تلك المنشأت توفير كل سبل الحماية والوقاية للعاملين بها للحد من إنتشار كوفيد – 19 .</a:t>
            </a:r>
          </a:p>
          <a:p>
            <a:pPr marL="0" indent="0" algn="r" rtl="1">
              <a:buNone/>
            </a:pPr>
            <a:endParaRPr lang="en-US" dirty="0"/>
          </a:p>
        </p:txBody>
      </p:sp>
    </p:spTree>
    <p:extLst>
      <p:ext uri="{BB962C8B-B14F-4D97-AF65-F5344CB8AC3E}">
        <p14:creationId xmlns:p14="http://schemas.microsoft.com/office/powerpoint/2010/main" val="2420008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99" y="1008935"/>
            <a:ext cx="10515600" cy="1325563"/>
          </a:xfrm>
        </p:spPr>
        <p:txBody>
          <a:bodyPr/>
          <a:lstStyle/>
          <a:p>
            <a:pPr algn="r" rtl="1"/>
            <a:r>
              <a:rPr lang="ar-EG" dirty="0"/>
              <a:t>ما هو التباعد الاجتماعى</a:t>
            </a:r>
            <a:endParaRPr lang="en-US" dirty="0"/>
          </a:p>
        </p:txBody>
      </p:sp>
      <p:sp>
        <p:nvSpPr>
          <p:cNvPr id="3" name="Content Placeholder 2"/>
          <p:cNvSpPr>
            <a:spLocks noGrp="1"/>
          </p:cNvSpPr>
          <p:nvPr>
            <p:ph idx="4294967295"/>
          </p:nvPr>
        </p:nvSpPr>
        <p:spPr>
          <a:xfrm>
            <a:off x="389299" y="1978819"/>
            <a:ext cx="10515600" cy="3716338"/>
          </a:xfrm>
        </p:spPr>
        <p:txBody>
          <a:bodyPr>
            <a:normAutofit lnSpcReduction="10000"/>
          </a:bodyPr>
          <a:lstStyle/>
          <a:p>
            <a:pPr marL="0" indent="0" algn="r" rtl="1">
              <a:buNone/>
            </a:pPr>
            <a:r>
              <a:rPr lang="ar-EG" dirty="0"/>
              <a:t> </a:t>
            </a:r>
            <a:r>
              <a:rPr lang="ar-EG" sz="3200" dirty="0"/>
              <a:t>هو احد اكثر الاسلحة فاعلية والمتاحة للافراد للابتعاد عن خطر العدوى او   </a:t>
            </a:r>
          </a:p>
          <a:p>
            <a:pPr marL="0" indent="0" algn="r" rtl="1">
              <a:buNone/>
            </a:pPr>
            <a:r>
              <a:rPr lang="ar-EG" sz="3200" dirty="0"/>
              <a:t> الاصابة بهذا المرض </a:t>
            </a:r>
          </a:p>
          <a:p>
            <a:pPr marL="0" indent="0" algn="r" rtl="1">
              <a:buNone/>
            </a:pPr>
            <a:r>
              <a:rPr lang="ar-EG" sz="3200" dirty="0"/>
              <a:t> ويشمل مجموعة من الاجراءات والممارسات مثل :-</a:t>
            </a:r>
          </a:p>
          <a:p>
            <a:pPr algn="r" rtl="1">
              <a:buFont typeface="Courier New" panose="02070309020205020404" pitchFamily="49" charset="0"/>
              <a:buChar char="o"/>
            </a:pPr>
            <a:r>
              <a:rPr lang="ar-EG" sz="3200" dirty="0"/>
              <a:t> عدم المصافحة باليد </a:t>
            </a:r>
          </a:p>
          <a:p>
            <a:pPr algn="r" rtl="1">
              <a:buFont typeface="Courier New" panose="02070309020205020404" pitchFamily="49" charset="0"/>
              <a:buChar char="o"/>
            </a:pPr>
            <a:r>
              <a:rPr lang="ar-EG" sz="3200" dirty="0"/>
              <a:t> المحافظة على مسافة لاتقل عن مترين فى جميع الاتجاهات (ان امكن)</a:t>
            </a:r>
          </a:p>
          <a:p>
            <a:pPr algn="r" rtl="1">
              <a:buFont typeface="Courier New" panose="02070309020205020404" pitchFamily="49" charset="0"/>
              <a:buChar char="o"/>
            </a:pPr>
            <a:r>
              <a:rPr lang="ar-EG" sz="3200" dirty="0"/>
              <a:t> الابتعاد عن الاماكن المزدحمة والحشود</a:t>
            </a:r>
          </a:p>
          <a:p>
            <a:pPr algn="r" rtl="1">
              <a:buFont typeface="Courier New" panose="02070309020205020404" pitchFamily="49" charset="0"/>
              <a:buChar char="o"/>
            </a:pPr>
            <a:r>
              <a:rPr lang="ar-EG" sz="3200" dirty="0"/>
              <a:t> وطبعا الاهم وهو عدم الخروج من المنزل الا للضرورة </a:t>
            </a:r>
            <a:endParaRPr lang="en-US" sz="3200" dirty="0"/>
          </a:p>
        </p:txBody>
      </p:sp>
    </p:spTree>
    <p:extLst>
      <p:ext uri="{BB962C8B-B14F-4D97-AF65-F5344CB8AC3E}">
        <p14:creationId xmlns:p14="http://schemas.microsoft.com/office/powerpoint/2010/main" val="2723219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00614-WA0001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04925" y="723900"/>
            <a:ext cx="9678988" cy="5478463"/>
          </a:xfrm>
        </p:spPr>
      </p:pic>
    </p:spTree>
    <p:extLst>
      <p:ext uri="{BB962C8B-B14F-4D97-AF65-F5344CB8AC3E}">
        <p14:creationId xmlns:p14="http://schemas.microsoft.com/office/powerpoint/2010/main" val="4034805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FLO Institute Webinars PPT Template" id="{4DB2409F-3C4D-4F43-85A3-070AF071A52C}" vid="{50D5E453-4BDE-464D-B761-FF8413DBC0C9}"/>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4749</TotalTime>
  <Words>1221</Words>
  <Application>Microsoft Office PowerPoint</Application>
  <PresentationFormat>Widescreen</PresentationFormat>
  <Paragraphs>140</Paragraphs>
  <Slides>24</Slides>
  <Notes>3</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Arial</vt:lpstr>
      <vt:lpstr>Calibri</vt:lpstr>
      <vt:lpstr>Calibri Light</vt:lpstr>
      <vt:lpstr>Courier New</vt:lpstr>
      <vt:lpstr>Trebuchet MS</vt:lpstr>
      <vt:lpstr>Wingdings</vt:lpstr>
      <vt:lpstr>Office Theme</vt:lpstr>
      <vt:lpstr>1_Office Theme</vt:lpstr>
      <vt:lpstr>1_Custom Design</vt:lpstr>
      <vt:lpstr>Custom Design</vt:lpstr>
      <vt:lpstr>كوفيد – 19 وسلامة العاملين داخل المنشأت</vt:lpstr>
      <vt:lpstr>المتحدث اليوم</vt:lpstr>
      <vt:lpstr>الاجـــــندة </vt:lpstr>
      <vt:lpstr>أحد المصادر للاستفادة بها فى الصناعة</vt:lpstr>
      <vt:lpstr>PowerPoint Presentation</vt:lpstr>
      <vt:lpstr>خبراء ومتخصصون فى مجال اللوجستيات وسلامة الغذاء من أجلك </vt:lpstr>
      <vt:lpstr>نظرة عامة :- </vt:lpstr>
      <vt:lpstr>ما هو التباعد الاجتماعى</vt:lpstr>
      <vt:lpstr>PowerPoint Presentation</vt:lpstr>
      <vt:lpstr>الأضطرابات والخسائر الناجمة عن كوفيد – 19</vt:lpstr>
      <vt:lpstr>الأعراض الشائعة لكوفيد – 19 </vt:lpstr>
      <vt:lpstr>الممارسات الصحية الواجب إتباعها للحد من إنتشار كوفيد – 19 </vt:lpstr>
      <vt:lpstr>ممارسات نحاول تفاديها</vt:lpstr>
      <vt:lpstr>ممارسات جيدة ومحاولة زيادة الوعى</vt:lpstr>
      <vt:lpstr>داخل المنشأت الغذائية :-  </vt:lpstr>
      <vt:lpstr>PowerPoint Presentation</vt:lpstr>
      <vt:lpstr>الحلول المقترحة لتلافى التأثير السلبى لفيروس كورونا (كوفيد – 19) :- </vt:lpstr>
      <vt:lpstr>                                                     أفضل الممارسات – التعاون الحكومى  </vt:lpstr>
      <vt:lpstr>ما يجب فعله إذا كانت نتيجة اختبار الموظف إيجابية</vt:lpstr>
      <vt:lpstr>الحلول المقترحة - مركز خدمة المزرعة</vt:lpstr>
      <vt:lpstr>الحلول المقترحة – مراكز التعبئة</vt:lpstr>
      <vt:lpstr>الحلول المستقبلية فى ظل تفشى الوباء :- </vt:lpstr>
      <vt:lpstr>PowerPoint Presentation</vt:lpstr>
      <vt:lpstr>أى اسئلة : شكرا جزيلا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Egypt Food Industry Response to COVID 19</dc:title>
  <dc:creator>James Eason</dc:creator>
  <cp:lastModifiedBy>Lada, Cathy</cp:lastModifiedBy>
  <cp:revision>84</cp:revision>
  <cp:lastPrinted>2020-06-11T11:43:02Z</cp:lastPrinted>
  <dcterms:created xsi:type="dcterms:W3CDTF">2020-06-02T21:58:17Z</dcterms:created>
  <dcterms:modified xsi:type="dcterms:W3CDTF">2020-06-17T16:49:07Z</dcterms:modified>
</cp:coreProperties>
</file>